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8" r:id="rId3"/>
    <p:sldId id="270" r:id="rId4"/>
    <p:sldId id="271" r:id="rId5"/>
    <p:sldId id="272" r:id="rId6"/>
    <p:sldId id="273" r:id="rId7"/>
    <p:sldId id="274" r:id="rId8"/>
    <p:sldId id="275" r:id="rId9"/>
    <p:sldId id="276" r:id="rId10"/>
    <p:sldId id="260" r:id="rId11"/>
    <p:sldId id="262" r:id="rId12"/>
    <p:sldId id="284" r:id="rId13"/>
    <p:sldId id="278" r:id="rId14"/>
    <p:sldId id="263" r:id="rId15"/>
    <p:sldId id="283" r:id="rId16"/>
    <p:sldId id="261" r:id="rId17"/>
    <p:sldId id="285" r:id="rId18"/>
    <p:sldId id="286" r:id="rId19"/>
    <p:sldId id="287" r:id="rId20"/>
    <p:sldId id="268" r:id="rId21"/>
  </p:sldIdLst>
  <p:sldSz cx="18288000" cy="10287000"/>
  <p:notesSz cx="6858000" cy="9144000"/>
  <p:embeddedFontLst>
    <p:embeddedFont>
      <p:font typeface="Calibri" pitchFamily="34" charset="0"/>
      <p:regular r:id="rId23"/>
      <p:bold r:id="rId24"/>
      <p:italic r:id="rId25"/>
      <p:boldItalic r:id="rId26"/>
    </p:embeddedFont>
    <p:embeddedFont>
      <p:font typeface="DM Sans" charset="0"/>
      <p:regular r:id="rId27"/>
    </p:embeddedFont>
    <p:embeddedFont>
      <p:font typeface="DM Sans Bold"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5DA0"/>
    <a:srgbClr val="051D40"/>
    <a:srgbClr val="56AE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397" autoAdjust="0"/>
    <p:restoredTop sz="94622" autoAdjust="0"/>
  </p:normalViewPr>
  <p:slideViewPr>
    <p:cSldViewPr>
      <p:cViewPr varScale="1">
        <p:scale>
          <a:sx n="55" d="100"/>
          <a:sy n="55" d="100"/>
        </p:scale>
        <p:origin x="-62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7E788F-517C-4D80-8077-1B2C1D6AA0D6}"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B96CF52E-1055-4484-8153-976BCDDFCC14}">
      <dgm:prSet phldrT="[Text]"/>
      <dgm:spPr/>
      <dgm:t>
        <a:bodyPr/>
        <a:lstStyle/>
        <a:p>
          <a:pPr>
            <a:buNone/>
          </a:pPr>
          <a:r>
            <a:rPr lang="en" b="1" dirty="0">
              <a:solidFill>
                <a:schemeClr val="bg1"/>
              </a:solidFill>
              <a:latin typeface="+mn-lt"/>
              <a:ea typeface="Bebas Neue"/>
              <a:cs typeface="Bebas Neue"/>
              <a:sym typeface="Bebas Neue"/>
            </a:rPr>
            <a:t>Credit card Holder</a:t>
          </a:r>
          <a:r>
            <a:rPr lang="en-IN" b="1" dirty="0">
              <a:solidFill>
                <a:schemeClr val="bg1"/>
              </a:solidFill>
              <a:latin typeface="+mn-lt"/>
              <a:ea typeface="Bebas Neue"/>
              <a:cs typeface="Bebas Neue"/>
              <a:sym typeface="Bebas Neue"/>
            </a:rPr>
            <a:t>s</a:t>
          </a:r>
          <a:endParaRPr lang="en-US" dirty="0">
            <a:latin typeface="+mn-lt"/>
          </a:endParaRPr>
        </a:p>
      </dgm:t>
    </dgm:pt>
    <dgm:pt modelId="{E2BB904D-681C-40B7-9806-717E19913C24}" type="parTrans" cxnId="{470C1ABD-E76A-44CC-8FD9-7F32D29578FD}">
      <dgm:prSet/>
      <dgm:spPr/>
      <dgm:t>
        <a:bodyPr/>
        <a:lstStyle/>
        <a:p>
          <a:endParaRPr lang="en-US"/>
        </a:p>
      </dgm:t>
    </dgm:pt>
    <dgm:pt modelId="{3D82DDFF-7513-4F5B-9E28-E267B85CC88D}" type="sibTrans" cxnId="{470C1ABD-E76A-44CC-8FD9-7F32D29578FD}">
      <dgm:prSet/>
      <dgm:spPr/>
      <dgm:t>
        <a:bodyPr/>
        <a:lstStyle/>
        <a:p>
          <a:endParaRPr lang="en-US"/>
        </a:p>
      </dgm:t>
    </dgm:pt>
    <dgm:pt modelId="{827E2A92-8813-4FC9-9D3A-B1A8C9AAF605}" type="asst">
      <dgm:prSet phldrT="[Text]"/>
      <dgm:spPr/>
      <dgm:t>
        <a:bodyPr/>
        <a:lstStyle/>
        <a:p>
          <a:pPr>
            <a:buNone/>
          </a:pPr>
          <a:r>
            <a:rPr lang="en-US" dirty="0">
              <a:solidFill>
                <a:schemeClr val="bg1"/>
              </a:solidFill>
              <a:latin typeface="+mn-lt"/>
              <a:ea typeface="Bebas Neue"/>
              <a:cs typeface="Bebas Neue"/>
              <a:sym typeface="Bebas Neue"/>
            </a:rPr>
            <a:t>2434 Customers having credit cards.</a:t>
          </a:r>
          <a:endParaRPr lang="en-US" dirty="0">
            <a:latin typeface="+mn-lt"/>
          </a:endParaRPr>
        </a:p>
      </dgm:t>
    </dgm:pt>
    <dgm:pt modelId="{D2E2FFAA-CE17-403A-80CD-14FB2ADF82AD}" type="parTrans" cxnId="{8B4D4DCD-D6D8-4CEE-91A9-7FBD5CDCE381}">
      <dgm:prSet/>
      <dgm:spPr/>
      <dgm:t>
        <a:bodyPr/>
        <a:lstStyle/>
        <a:p>
          <a:endParaRPr lang="en-US"/>
        </a:p>
      </dgm:t>
    </dgm:pt>
    <dgm:pt modelId="{E071B026-456F-41A2-A22F-8A0477B912A9}" type="sibTrans" cxnId="{8B4D4DCD-D6D8-4CEE-91A9-7FBD5CDCE381}">
      <dgm:prSet/>
      <dgm:spPr/>
      <dgm:t>
        <a:bodyPr/>
        <a:lstStyle/>
        <a:p>
          <a:endParaRPr lang="en-US"/>
        </a:p>
      </dgm:t>
    </dgm:pt>
    <dgm:pt modelId="{5572E4F1-14A2-4B93-B2CC-173F88E489BC}">
      <dgm:prSet phldrT="[Text]" custT="1"/>
      <dgm:spPr/>
      <dgm:t>
        <a:bodyPr/>
        <a:lstStyle/>
        <a:p>
          <a:pPr>
            <a:buNone/>
          </a:pPr>
          <a:r>
            <a:rPr lang="en-IN" sz="2400" dirty="0">
              <a:solidFill>
                <a:schemeClr val="bg1"/>
              </a:solidFill>
              <a:latin typeface="+mn-lt"/>
              <a:ea typeface="Bebas Neue"/>
              <a:cs typeface="Bebas Neue"/>
              <a:sym typeface="Bebas Neue"/>
            </a:rPr>
            <a:t>Retain: </a:t>
          </a:r>
          <a:r>
            <a:rPr lang="en-US" sz="2000" dirty="0">
              <a:solidFill>
                <a:schemeClr val="bg1"/>
              </a:solidFill>
              <a:latin typeface="+mn-lt"/>
              <a:ea typeface="Arimo"/>
              <a:cs typeface="Arimo"/>
              <a:sym typeface="Arimo"/>
            </a:rPr>
            <a:t>There are 2180 customer retained in the bank</a:t>
          </a:r>
          <a:endParaRPr lang="en-US" sz="2400" dirty="0">
            <a:solidFill>
              <a:schemeClr val="bg1"/>
            </a:solidFill>
            <a:latin typeface="+mn-lt"/>
          </a:endParaRPr>
        </a:p>
      </dgm:t>
    </dgm:pt>
    <dgm:pt modelId="{A2360445-97E3-4D24-9897-332BB883E6D0}" type="parTrans" cxnId="{FA2DB166-7DD7-423B-9CA2-D59583943A02}">
      <dgm:prSet/>
      <dgm:spPr/>
      <dgm:t>
        <a:bodyPr/>
        <a:lstStyle/>
        <a:p>
          <a:endParaRPr lang="en-US"/>
        </a:p>
      </dgm:t>
    </dgm:pt>
    <dgm:pt modelId="{E074890B-DBB3-4754-975D-58EACA04FA11}" type="sibTrans" cxnId="{FA2DB166-7DD7-423B-9CA2-D59583943A02}">
      <dgm:prSet/>
      <dgm:spPr/>
      <dgm:t>
        <a:bodyPr/>
        <a:lstStyle/>
        <a:p>
          <a:endParaRPr lang="en-US"/>
        </a:p>
      </dgm:t>
    </dgm:pt>
    <dgm:pt modelId="{51ADEFD0-4984-4CCE-9004-58287CCF5EF6}">
      <dgm:prSet phldrT="[Text]" custT="1"/>
      <dgm:spPr/>
      <dgm:t>
        <a:bodyPr/>
        <a:lstStyle/>
        <a:p>
          <a:pPr>
            <a:buNone/>
          </a:pPr>
          <a:r>
            <a:rPr lang="en-IN" sz="2400" dirty="0">
              <a:solidFill>
                <a:schemeClr val="bg1"/>
              </a:solidFill>
              <a:latin typeface="+mn-lt"/>
              <a:ea typeface="Bebas Neue"/>
              <a:cs typeface="Bebas Neue"/>
              <a:sym typeface="Bebas Neue"/>
            </a:rPr>
            <a:t>EXIT: </a:t>
          </a:r>
          <a:r>
            <a:rPr lang="en-US" sz="2000" dirty="0">
              <a:solidFill>
                <a:schemeClr val="bg1"/>
              </a:solidFill>
              <a:latin typeface="+mn-lt"/>
              <a:ea typeface="Arimo"/>
              <a:cs typeface="Arimo"/>
              <a:sym typeface="Arimo"/>
            </a:rPr>
            <a:t>There are 925 customers exits the bank.</a:t>
          </a:r>
          <a:endParaRPr lang="en-US" sz="2400" dirty="0">
            <a:solidFill>
              <a:schemeClr val="bg1"/>
            </a:solidFill>
            <a:latin typeface="+mn-lt"/>
          </a:endParaRPr>
        </a:p>
      </dgm:t>
    </dgm:pt>
    <dgm:pt modelId="{735E6EB5-355C-45B5-8AF0-78596D3633B3}" type="parTrans" cxnId="{69A768EF-1730-4E30-BCCE-299953A1B2C6}">
      <dgm:prSet/>
      <dgm:spPr/>
      <dgm:t>
        <a:bodyPr/>
        <a:lstStyle/>
        <a:p>
          <a:endParaRPr lang="en-US"/>
        </a:p>
      </dgm:t>
    </dgm:pt>
    <dgm:pt modelId="{A7D23CE9-11A1-42A0-B433-B6D1F9A6A6FB}" type="sibTrans" cxnId="{69A768EF-1730-4E30-BCCE-299953A1B2C6}">
      <dgm:prSet/>
      <dgm:spPr/>
      <dgm:t>
        <a:bodyPr/>
        <a:lstStyle/>
        <a:p>
          <a:endParaRPr lang="en-US"/>
        </a:p>
      </dgm:t>
    </dgm:pt>
    <dgm:pt modelId="{6C0B88AF-F318-4B93-B99D-660CDAADC0A1}" type="pres">
      <dgm:prSet presAssocID="{A27E788F-517C-4D80-8077-1B2C1D6AA0D6}" presName="Name0" presStyleCnt="0">
        <dgm:presLayoutVars>
          <dgm:orgChart val="1"/>
          <dgm:chPref val="1"/>
          <dgm:dir/>
          <dgm:animOne val="branch"/>
          <dgm:animLvl val="lvl"/>
          <dgm:resizeHandles/>
        </dgm:presLayoutVars>
      </dgm:prSet>
      <dgm:spPr/>
      <dgm:t>
        <a:bodyPr/>
        <a:lstStyle/>
        <a:p>
          <a:endParaRPr lang="en-US"/>
        </a:p>
      </dgm:t>
    </dgm:pt>
    <dgm:pt modelId="{C7FD51DA-09A4-4CA7-AFB0-42D77EE95C9F}" type="pres">
      <dgm:prSet presAssocID="{B96CF52E-1055-4484-8153-976BCDDFCC14}" presName="hierRoot1" presStyleCnt="0">
        <dgm:presLayoutVars>
          <dgm:hierBranch val="init"/>
        </dgm:presLayoutVars>
      </dgm:prSet>
      <dgm:spPr/>
    </dgm:pt>
    <dgm:pt modelId="{88D804BF-CE2D-4010-B09D-E81990710903}" type="pres">
      <dgm:prSet presAssocID="{B96CF52E-1055-4484-8153-976BCDDFCC14}" presName="rootComposite1" presStyleCnt="0"/>
      <dgm:spPr/>
    </dgm:pt>
    <dgm:pt modelId="{285E0DC2-FB99-4F74-9933-24A6B1047411}" type="pres">
      <dgm:prSet presAssocID="{B96CF52E-1055-4484-8153-976BCDDFCC14}" presName="rootText1" presStyleLbl="alignAcc1" presStyleIdx="0" presStyleCnt="0">
        <dgm:presLayoutVars>
          <dgm:chPref val="3"/>
        </dgm:presLayoutVars>
      </dgm:prSet>
      <dgm:spPr/>
      <dgm:t>
        <a:bodyPr/>
        <a:lstStyle/>
        <a:p>
          <a:endParaRPr lang="en-US"/>
        </a:p>
      </dgm:t>
    </dgm:pt>
    <dgm:pt modelId="{B5B2C717-0938-4B73-BDBB-62FC467956EC}" type="pres">
      <dgm:prSet presAssocID="{B96CF52E-1055-4484-8153-976BCDDFCC14}" presName="topArc1" presStyleLbl="parChTrans1D1" presStyleIdx="0" presStyleCnt="8"/>
      <dgm:spPr/>
    </dgm:pt>
    <dgm:pt modelId="{5D6B2957-63E9-4209-85B0-91F90E716AB3}" type="pres">
      <dgm:prSet presAssocID="{B96CF52E-1055-4484-8153-976BCDDFCC14}" presName="bottomArc1" presStyleLbl="parChTrans1D1" presStyleIdx="1" presStyleCnt="8"/>
      <dgm:spPr/>
    </dgm:pt>
    <dgm:pt modelId="{26006E3C-1CA3-46FF-B727-3CC85396133C}" type="pres">
      <dgm:prSet presAssocID="{B96CF52E-1055-4484-8153-976BCDDFCC14}" presName="topConnNode1" presStyleLbl="node1" presStyleIdx="0" presStyleCnt="0"/>
      <dgm:spPr/>
      <dgm:t>
        <a:bodyPr/>
        <a:lstStyle/>
        <a:p>
          <a:endParaRPr lang="en-US"/>
        </a:p>
      </dgm:t>
    </dgm:pt>
    <dgm:pt modelId="{76AD26F4-8D66-4DB6-A775-3664A5EE57B5}" type="pres">
      <dgm:prSet presAssocID="{B96CF52E-1055-4484-8153-976BCDDFCC14}" presName="hierChild2" presStyleCnt="0"/>
      <dgm:spPr/>
    </dgm:pt>
    <dgm:pt modelId="{3F2E9AC8-EBC6-473B-8086-F2BDCBCD97D3}" type="pres">
      <dgm:prSet presAssocID="{A2360445-97E3-4D24-9897-332BB883E6D0}" presName="Name28" presStyleLbl="parChTrans1D2" presStyleIdx="0" presStyleCnt="3"/>
      <dgm:spPr/>
      <dgm:t>
        <a:bodyPr/>
        <a:lstStyle/>
        <a:p>
          <a:endParaRPr lang="en-US"/>
        </a:p>
      </dgm:t>
    </dgm:pt>
    <dgm:pt modelId="{729BED84-3190-4C6C-9E04-39B27B4F351E}" type="pres">
      <dgm:prSet presAssocID="{5572E4F1-14A2-4B93-B2CC-173F88E489BC}" presName="hierRoot2" presStyleCnt="0">
        <dgm:presLayoutVars>
          <dgm:hierBranch val="init"/>
        </dgm:presLayoutVars>
      </dgm:prSet>
      <dgm:spPr/>
    </dgm:pt>
    <dgm:pt modelId="{62D441B9-AD4B-406F-B0B5-5C20EB48DC60}" type="pres">
      <dgm:prSet presAssocID="{5572E4F1-14A2-4B93-B2CC-173F88E489BC}" presName="rootComposite2" presStyleCnt="0"/>
      <dgm:spPr/>
    </dgm:pt>
    <dgm:pt modelId="{57B54B26-50DB-44E7-96A9-8BCB9503D9D1}" type="pres">
      <dgm:prSet presAssocID="{5572E4F1-14A2-4B93-B2CC-173F88E489BC}" presName="rootText2" presStyleLbl="alignAcc1" presStyleIdx="0" presStyleCnt="0">
        <dgm:presLayoutVars>
          <dgm:chPref val="3"/>
        </dgm:presLayoutVars>
      </dgm:prSet>
      <dgm:spPr/>
      <dgm:t>
        <a:bodyPr/>
        <a:lstStyle/>
        <a:p>
          <a:endParaRPr lang="en-US"/>
        </a:p>
      </dgm:t>
    </dgm:pt>
    <dgm:pt modelId="{17E081AC-6BD1-48B5-9D43-7DFD2DA11E6B}" type="pres">
      <dgm:prSet presAssocID="{5572E4F1-14A2-4B93-B2CC-173F88E489BC}" presName="topArc2" presStyleLbl="parChTrans1D1" presStyleIdx="2" presStyleCnt="8"/>
      <dgm:spPr/>
    </dgm:pt>
    <dgm:pt modelId="{4864CC0B-51FD-4ED0-A665-8E813CDE5301}" type="pres">
      <dgm:prSet presAssocID="{5572E4F1-14A2-4B93-B2CC-173F88E489BC}" presName="bottomArc2" presStyleLbl="parChTrans1D1" presStyleIdx="3" presStyleCnt="8"/>
      <dgm:spPr/>
    </dgm:pt>
    <dgm:pt modelId="{AEFA9F9F-945B-4A73-A082-5AFDF892DFC8}" type="pres">
      <dgm:prSet presAssocID="{5572E4F1-14A2-4B93-B2CC-173F88E489BC}" presName="topConnNode2" presStyleLbl="node2" presStyleIdx="0" presStyleCnt="0"/>
      <dgm:spPr/>
      <dgm:t>
        <a:bodyPr/>
        <a:lstStyle/>
        <a:p>
          <a:endParaRPr lang="en-US"/>
        </a:p>
      </dgm:t>
    </dgm:pt>
    <dgm:pt modelId="{1A2D476C-F91B-47FD-B718-DA48ED9B868A}" type="pres">
      <dgm:prSet presAssocID="{5572E4F1-14A2-4B93-B2CC-173F88E489BC}" presName="hierChild4" presStyleCnt="0"/>
      <dgm:spPr/>
    </dgm:pt>
    <dgm:pt modelId="{C9DF5076-F36E-4F9B-8ABB-2BA7B170528E}" type="pres">
      <dgm:prSet presAssocID="{5572E4F1-14A2-4B93-B2CC-173F88E489BC}" presName="hierChild5" presStyleCnt="0"/>
      <dgm:spPr/>
    </dgm:pt>
    <dgm:pt modelId="{922D15FB-7B70-42FC-BD36-4E33048728E9}" type="pres">
      <dgm:prSet presAssocID="{735E6EB5-355C-45B5-8AF0-78596D3633B3}" presName="Name28" presStyleLbl="parChTrans1D2" presStyleIdx="1" presStyleCnt="3"/>
      <dgm:spPr/>
      <dgm:t>
        <a:bodyPr/>
        <a:lstStyle/>
        <a:p>
          <a:endParaRPr lang="en-US"/>
        </a:p>
      </dgm:t>
    </dgm:pt>
    <dgm:pt modelId="{2D16A586-CD8F-4F4C-A143-C9A40C396600}" type="pres">
      <dgm:prSet presAssocID="{51ADEFD0-4984-4CCE-9004-58287CCF5EF6}" presName="hierRoot2" presStyleCnt="0">
        <dgm:presLayoutVars>
          <dgm:hierBranch val="init"/>
        </dgm:presLayoutVars>
      </dgm:prSet>
      <dgm:spPr/>
    </dgm:pt>
    <dgm:pt modelId="{FCBCEF51-2149-4526-94A6-02B8CD16EC81}" type="pres">
      <dgm:prSet presAssocID="{51ADEFD0-4984-4CCE-9004-58287CCF5EF6}" presName="rootComposite2" presStyleCnt="0"/>
      <dgm:spPr/>
    </dgm:pt>
    <dgm:pt modelId="{01E688DD-E12E-48C5-9F2C-A57EAB00521E}" type="pres">
      <dgm:prSet presAssocID="{51ADEFD0-4984-4CCE-9004-58287CCF5EF6}" presName="rootText2" presStyleLbl="alignAcc1" presStyleIdx="0" presStyleCnt="0">
        <dgm:presLayoutVars>
          <dgm:chPref val="3"/>
        </dgm:presLayoutVars>
      </dgm:prSet>
      <dgm:spPr/>
      <dgm:t>
        <a:bodyPr/>
        <a:lstStyle/>
        <a:p>
          <a:endParaRPr lang="en-US"/>
        </a:p>
      </dgm:t>
    </dgm:pt>
    <dgm:pt modelId="{1C319F2B-9982-44FA-B171-25636DB19DA6}" type="pres">
      <dgm:prSet presAssocID="{51ADEFD0-4984-4CCE-9004-58287CCF5EF6}" presName="topArc2" presStyleLbl="parChTrans1D1" presStyleIdx="4" presStyleCnt="8"/>
      <dgm:spPr/>
    </dgm:pt>
    <dgm:pt modelId="{9609442D-1885-48F2-A1D6-1470059009F5}" type="pres">
      <dgm:prSet presAssocID="{51ADEFD0-4984-4CCE-9004-58287CCF5EF6}" presName="bottomArc2" presStyleLbl="parChTrans1D1" presStyleIdx="5" presStyleCnt="8"/>
      <dgm:spPr/>
    </dgm:pt>
    <dgm:pt modelId="{BC15A08B-A11A-41D2-84ED-8265DF551EDA}" type="pres">
      <dgm:prSet presAssocID="{51ADEFD0-4984-4CCE-9004-58287CCF5EF6}" presName="topConnNode2" presStyleLbl="node2" presStyleIdx="0" presStyleCnt="0"/>
      <dgm:spPr/>
      <dgm:t>
        <a:bodyPr/>
        <a:lstStyle/>
        <a:p>
          <a:endParaRPr lang="en-US"/>
        </a:p>
      </dgm:t>
    </dgm:pt>
    <dgm:pt modelId="{8F37E992-9423-4CF7-B7D9-B424DD976A3A}" type="pres">
      <dgm:prSet presAssocID="{51ADEFD0-4984-4CCE-9004-58287CCF5EF6}" presName="hierChild4" presStyleCnt="0"/>
      <dgm:spPr/>
    </dgm:pt>
    <dgm:pt modelId="{97D32AC2-8684-4504-93D8-200541AA23EE}" type="pres">
      <dgm:prSet presAssocID="{51ADEFD0-4984-4CCE-9004-58287CCF5EF6}" presName="hierChild5" presStyleCnt="0"/>
      <dgm:spPr/>
    </dgm:pt>
    <dgm:pt modelId="{BD0348BC-2223-438D-82A0-F9CFFDD350BB}" type="pres">
      <dgm:prSet presAssocID="{B96CF52E-1055-4484-8153-976BCDDFCC14}" presName="hierChild3" presStyleCnt="0"/>
      <dgm:spPr/>
    </dgm:pt>
    <dgm:pt modelId="{12EEBF31-3ECD-498F-9892-3E63C76E47CD}" type="pres">
      <dgm:prSet presAssocID="{D2E2FFAA-CE17-403A-80CD-14FB2ADF82AD}" presName="Name101" presStyleLbl="parChTrans1D2" presStyleIdx="2" presStyleCnt="3"/>
      <dgm:spPr/>
      <dgm:t>
        <a:bodyPr/>
        <a:lstStyle/>
        <a:p>
          <a:endParaRPr lang="en-US"/>
        </a:p>
      </dgm:t>
    </dgm:pt>
    <dgm:pt modelId="{F030CD32-BEB1-4C64-8FD6-E4CD7966E70B}" type="pres">
      <dgm:prSet presAssocID="{827E2A92-8813-4FC9-9D3A-B1A8C9AAF605}" presName="hierRoot3" presStyleCnt="0">
        <dgm:presLayoutVars>
          <dgm:hierBranch val="init"/>
        </dgm:presLayoutVars>
      </dgm:prSet>
      <dgm:spPr/>
    </dgm:pt>
    <dgm:pt modelId="{F1989539-CDE1-4604-AE30-A975CFF1AAC1}" type="pres">
      <dgm:prSet presAssocID="{827E2A92-8813-4FC9-9D3A-B1A8C9AAF605}" presName="rootComposite3" presStyleCnt="0"/>
      <dgm:spPr/>
    </dgm:pt>
    <dgm:pt modelId="{FB2A7C21-D159-454F-A435-A954CDAA2BB7}" type="pres">
      <dgm:prSet presAssocID="{827E2A92-8813-4FC9-9D3A-B1A8C9AAF605}" presName="rootText3" presStyleLbl="alignAcc1" presStyleIdx="0" presStyleCnt="0">
        <dgm:presLayoutVars>
          <dgm:chPref val="3"/>
        </dgm:presLayoutVars>
      </dgm:prSet>
      <dgm:spPr/>
      <dgm:t>
        <a:bodyPr/>
        <a:lstStyle/>
        <a:p>
          <a:endParaRPr lang="en-US"/>
        </a:p>
      </dgm:t>
    </dgm:pt>
    <dgm:pt modelId="{9918B8F3-5F0E-4CEF-B5BC-9D4537C0E79C}" type="pres">
      <dgm:prSet presAssocID="{827E2A92-8813-4FC9-9D3A-B1A8C9AAF605}" presName="topArc3" presStyleLbl="parChTrans1D1" presStyleIdx="6" presStyleCnt="8"/>
      <dgm:spPr/>
    </dgm:pt>
    <dgm:pt modelId="{9230CFA9-EF15-43AA-8B2F-FE764EB7906A}" type="pres">
      <dgm:prSet presAssocID="{827E2A92-8813-4FC9-9D3A-B1A8C9AAF605}" presName="bottomArc3" presStyleLbl="parChTrans1D1" presStyleIdx="7" presStyleCnt="8"/>
      <dgm:spPr/>
    </dgm:pt>
    <dgm:pt modelId="{9C2E42C0-BC99-47D1-B649-B8AAD51C8FBB}" type="pres">
      <dgm:prSet presAssocID="{827E2A92-8813-4FC9-9D3A-B1A8C9AAF605}" presName="topConnNode3" presStyleLbl="asst1" presStyleIdx="0" presStyleCnt="0"/>
      <dgm:spPr/>
      <dgm:t>
        <a:bodyPr/>
        <a:lstStyle/>
        <a:p>
          <a:endParaRPr lang="en-US"/>
        </a:p>
      </dgm:t>
    </dgm:pt>
    <dgm:pt modelId="{E73BBBC4-FDE1-421C-B82D-EE6E13844883}" type="pres">
      <dgm:prSet presAssocID="{827E2A92-8813-4FC9-9D3A-B1A8C9AAF605}" presName="hierChild6" presStyleCnt="0"/>
      <dgm:spPr/>
    </dgm:pt>
    <dgm:pt modelId="{8782E7EF-5BE0-49ED-A8C5-ACD8C35A3114}" type="pres">
      <dgm:prSet presAssocID="{827E2A92-8813-4FC9-9D3A-B1A8C9AAF605}" presName="hierChild7" presStyleCnt="0"/>
      <dgm:spPr/>
    </dgm:pt>
  </dgm:ptLst>
  <dgm:cxnLst>
    <dgm:cxn modelId="{8B4D4DCD-D6D8-4CEE-91A9-7FBD5CDCE381}" srcId="{B96CF52E-1055-4484-8153-976BCDDFCC14}" destId="{827E2A92-8813-4FC9-9D3A-B1A8C9AAF605}" srcOrd="0" destOrd="0" parTransId="{D2E2FFAA-CE17-403A-80CD-14FB2ADF82AD}" sibTransId="{E071B026-456F-41A2-A22F-8A0477B912A9}"/>
    <dgm:cxn modelId="{770841BE-4438-49E4-904E-6ED6C2458DF7}" type="presOf" srcId="{B96CF52E-1055-4484-8153-976BCDDFCC14}" destId="{26006E3C-1CA3-46FF-B727-3CC85396133C}" srcOrd="1" destOrd="0" presId="urn:microsoft.com/office/officeart/2008/layout/HalfCircleOrganizationChart"/>
    <dgm:cxn modelId="{FA2DB166-7DD7-423B-9CA2-D59583943A02}" srcId="{B96CF52E-1055-4484-8153-976BCDDFCC14}" destId="{5572E4F1-14A2-4B93-B2CC-173F88E489BC}" srcOrd="1" destOrd="0" parTransId="{A2360445-97E3-4D24-9897-332BB883E6D0}" sibTransId="{E074890B-DBB3-4754-975D-58EACA04FA11}"/>
    <dgm:cxn modelId="{21CB19E2-6234-4AC3-B10C-8578875D3D00}" type="presOf" srcId="{A27E788F-517C-4D80-8077-1B2C1D6AA0D6}" destId="{6C0B88AF-F318-4B93-B99D-660CDAADC0A1}" srcOrd="0" destOrd="0" presId="urn:microsoft.com/office/officeart/2008/layout/HalfCircleOrganizationChart"/>
    <dgm:cxn modelId="{D9040A73-C1F7-4DA6-A614-511E5C4A0CF6}" type="presOf" srcId="{51ADEFD0-4984-4CCE-9004-58287CCF5EF6}" destId="{BC15A08B-A11A-41D2-84ED-8265DF551EDA}" srcOrd="1" destOrd="0" presId="urn:microsoft.com/office/officeart/2008/layout/HalfCircleOrganizationChart"/>
    <dgm:cxn modelId="{FCFB8509-3A31-451B-9446-1098EC0CF510}" type="presOf" srcId="{827E2A92-8813-4FC9-9D3A-B1A8C9AAF605}" destId="{FB2A7C21-D159-454F-A435-A954CDAA2BB7}" srcOrd="0" destOrd="0" presId="urn:microsoft.com/office/officeart/2008/layout/HalfCircleOrganizationChart"/>
    <dgm:cxn modelId="{470C1ABD-E76A-44CC-8FD9-7F32D29578FD}" srcId="{A27E788F-517C-4D80-8077-1B2C1D6AA0D6}" destId="{B96CF52E-1055-4484-8153-976BCDDFCC14}" srcOrd="0" destOrd="0" parTransId="{E2BB904D-681C-40B7-9806-717E19913C24}" sibTransId="{3D82DDFF-7513-4F5B-9E28-E267B85CC88D}"/>
    <dgm:cxn modelId="{A94B8D44-D637-4D5E-B41F-36A8BA6C5B9E}" type="presOf" srcId="{827E2A92-8813-4FC9-9D3A-B1A8C9AAF605}" destId="{9C2E42C0-BC99-47D1-B649-B8AAD51C8FBB}" srcOrd="1" destOrd="0" presId="urn:microsoft.com/office/officeart/2008/layout/HalfCircleOrganizationChart"/>
    <dgm:cxn modelId="{6BE67B0D-5768-4C6E-8CA2-B6D0C9F559E6}" type="presOf" srcId="{A2360445-97E3-4D24-9897-332BB883E6D0}" destId="{3F2E9AC8-EBC6-473B-8086-F2BDCBCD97D3}" srcOrd="0" destOrd="0" presId="urn:microsoft.com/office/officeart/2008/layout/HalfCircleOrganizationChart"/>
    <dgm:cxn modelId="{4674A0D1-6B18-46BA-BCC2-6EF4BDD1D890}" type="presOf" srcId="{735E6EB5-355C-45B5-8AF0-78596D3633B3}" destId="{922D15FB-7B70-42FC-BD36-4E33048728E9}" srcOrd="0" destOrd="0" presId="urn:microsoft.com/office/officeart/2008/layout/HalfCircleOrganizationChart"/>
    <dgm:cxn modelId="{6107F08D-4A7F-4C04-BD32-09A1278DC263}" type="presOf" srcId="{5572E4F1-14A2-4B93-B2CC-173F88E489BC}" destId="{57B54B26-50DB-44E7-96A9-8BCB9503D9D1}" srcOrd="0" destOrd="0" presId="urn:microsoft.com/office/officeart/2008/layout/HalfCircleOrganizationChart"/>
    <dgm:cxn modelId="{69A768EF-1730-4E30-BCCE-299953A1B2C6}" srcId="{B96CF52E-1055-4484-8153-976BCDDFCC14}" destId="{51ADEFD0-4984-4CCE-9004-58287CCF5EF6}" srcOrd="2" destOrd="0" parTransId="{735E6EB5-355C-45B5-8AF0-78596D3633B3}" sibTransId="{A7D23CE9-11A1-42A0-B433-B6D1F9A6A6FB}"/>
    <dgm:cxn modelId="{AE4A49BA-603D-4C7F-A166-6A0B31F6CF44}" type="presOf" srcId="{B96CF52E-1055-4484-8153-976BCDDFCC14}" destId="{285E0DC2-FB99-4F74-9933-24A6B1047411}" srcOrd="0" destOrd="0" presId="urn:microsoft.com/office/officeart/2008/layout/HalfCircleOrganizationChart"/>
    <dgm:cxn modelId="{48DAA0E7-78CD-4EB6-A75A-78131E094352}" type="presOf" srcId="{51ADEFD0-4984-4CCE-9004-58287CCF5EF6}" destId="{01E688DD-E12E-48C5-9F2C-A57EAB00521E}" srcOrd="0" destOrd="0" presId="urn:microsoft.com/office/officeart/2008/layout/HalfCircleOrganizationChart"/>
    <dgm:cxn modelId="{EA4F5DB4-2FA7-447E-A181-1F65E3BEC9CF}" type="presOf" srcId="{5572E4F1-14A2-4B93-B2CC-173F88E489BC}" destId="{AEFA9F9F-945B-4A73-A082-5AFDF892DFC8}" srcOrd="1" destOrd="0" presId="urn:microsoft.com/office/officeart/2008/layout/HalfCircleOrganizationChart"/>
    <dgm:cxn modelId="{E6DF9B08-B2BF-45A6-8172-98BDF2A9FF34}" type="presOf" srcId="{D2E2FFAA-CE17-403A-80CD-14FB2ADF82AD}" destId="{12EEBF31-3ECD-498F-9892-3E63C76E47CD}" srcOrd="0" destOrd="0" presId="urn:microsoft.com/office/officeart/2008/layout/HalfCircleOrganizationChart"/>
    <dgm:cxn modelId="{E4ED8E83-3914-4E51-819A-840DA6C6986F}" type="presParOf" srcId="{6C0B88AF-F318-4B93-B99D-660CDAADC0A1}" destId="{C7FD51DA-09A4-4CA7-AFB0-42D77EE95C9F}" srcOrd="0" destOrd="0" presId="urn:microsoft.com/office/officeart/2008/layout/HalfCircleOrganizationChart"/>
    <dgm:cxn modelId="{AADD08F6-FA17-4F38-930C-573A4C659475}" type="presParOf" srcId="{C7FD51DA-09A4-4CA7-AFB0-42D77EE95C9F}" destId="{88D804BF-CE2D-4010-B09D-E81990710903}" srcOrd="0" destOrd="0" presId="urn:microsoft.com/office/officeart/2008/layout/HalfCircleOrganizationChart"/>
    <dgm:cxn modelId="{F817596A-C8DB-45C8-89A7-210595A07750}" type="presParOf" srcId="{88D804BF-CE2D-4010-B09D-E81990710903}" destId="{285E0DC2-FB99-4F74-9933-24A6B1047411}" srcOrd="0" destOrd="0" presId="urn:microsoft.com/office/officeart/2008/layout/HalfCircleOrganizationChart"/>
    <dgm:cxn modelId="{02574609-F260-42A3-8B10-064CFB97E00A}" type="presParOf" srcId="{88D804BF-CE2D-4010-B09D-E81990710903}" destId="{B5B2C717-0938-4B73-BDBB-62FC467956EC}" srcOrd="1" destOrd="0" presId="urn:microsoft.com/office/officeart/2008/layout/HalfCircleOrganizationChart"/>
    <dgm:cxn modelId="{6F0AC6DD-8EF9-4374-8A9A-7FC0E2DD9162}" type="presParOf" srcId="{88D804BF-CE2D-4010-B09D-E81990710903}" destId="{5D6B2957-63E9-4209-85B0-91F90E716AB3}" srcOrd="2" destOrd="0" presId="urn:microsoft.com/office/officeart/2008/layout/HalfCircleOrganizationChart"/>
    <dgm:cxn modelId="{EAE6AB9B-EB31-45D1-BEE9-6E7D49883C69}" type="presParOf" srcId="{88D804BF-CE2D-4010-B09D-E81990710903}" destId="{26006E3C-1CA3-46FF-B727-3CC85396133C}" srcOrd="3" destOrd="0" presId="urn:microsoft.com/office/officeart/2008/layout/HalfCircleOrganizationChart"/>
    <dgm:cxn modelId="{C35CD0A8-7EA1-4CB3-9901-9A796B52586D}" type="presParOf" srcId="{C7FD51DA-09A4-4CA7-AFB0-42D77EE95C9F}" destId="{76AD26F4-8D66-4DB6-A775-3664A5EE57B5}" srcOrd="1" destOrd="0" presId="urn:microsoft.com/office/officeart/2008/layout/HalfCircleOrganizationChart"/>
    <dgm:cxn modelId="{698A3FA3-DF2E-4804-AB17-C46497418067}" type="presParOf" srcId="{76AD26F4-8D66-4DB6-A775-3664A5EE57B5}" destId="{3F2E9AC8-EBC6-473B-8086-F2BDCBCD97D3}" srcOrd="0" destOrd="0" presId="urn:microsoft.com/office/officeart/2008/layout/HalfCircleOrganizationChart"/>
    <dgm:cxn modelId="{49B25111-E082-4731-9436-8C69FB61BBFC}" type="presParOf" srcId="{76AD26F4-8D66-4DB6-A775-3664A5EE57B5}" destId="{729BED84-3190-4C6C-9E04-39B27B4F351E}" srcOrd="1" destOrd="0" presId="urn:microsoft.com/office/officeart/2008/layout/HalfCircleOrganizationChart"/>
    <dgm:cxn modelId="{1F368EC1-7200-4A45-9D75-8AF4F43034A1}" type="presParOf" srcId="{729BED84-3190-4C6C-9E04-39B27B4F351E}" destId="{62D441B9-AD4B-406F-B0B5-5C20EB48DC60}" srcOrd="0" destOrd="0" presId="urn:microsoft.com/office/officeart/2008/layout/HalfCircleOrganizationChart"/>
    <dgm:cxn modelId="{C6D531BD-909D-44A2-B412-2D638CCAF3B7}" type="presParOf" srcId="{62D441B9-AD4B-406F-B0B5-5C20EB48DC60}" destId="{57B54B26-50DB-44E7-96A9-8BCB9503D9D1}" srcOrd="0" destOrd="0" presId="urn:microsoft.com/office/officeart/2008/layout/HalfCircleOrganizationChart"/>
    <dgm:cxn modelId="{2497EFFE-612D-4565-A78A-A0AAC31DA20F}" type="presParOf" srcId="{62D441B9-AD4B-406F-B0B5-5C20EB48DC60}" destId="{17E081AC-6BD1-48B5-9D43-7DFD2DA11E6B}" srcOrd="1" destOrd="0" presId="urn:microsoft.com/office/officeart/2008/layout/HalfCircleOrganizationChart"/>
    <dgm:cxn modelId="{4E59CE12-78B6-4D19-86F6-B1911785CF9B}" type="presParOf" srcId="{62D441B9-AD4B-406F-B0B5-5C20EB48DC60}" destId="{4864CC0B-51FD-4ED0-A665-8E813CDE5301}" srcOrd="2" destOrd="0" presId="urn:microsoft.com/office/officeart/2008/layout/HalfCircleOrganizationChart"/>
    <dgm:cxn modelId="{B731036E-11AA-449B-B2E5-20C8A13CA852}" type="presParOf" srcId="{62D441B9-AD4B-406F-B0B5-5C20EB48DC60}" destId="{AEFA9F9F-945B-4A73-A082-5AFDF892DFC8}" srcOrd="3" destOrd="0" presId="urn:microsoft.com/office/officeart/2008/layout/HalfCircleOrganizationChart"/>
    <dgm:cxn modelId="{AE00133E-20A9-404C-A4DE-0683F333381D}" type="presParOf" srcId="{729BED84-3190-4C6C-9E04-39B27B4F351E}" destId="{1A2D476C-F91B-47FD-B718-DA48ED9B868A}" srcOrd="1" destOrd="0" presId="urn:microsoft.com/office/officeart/2008/layout/HalfCircleOrganizationChart"/>
    <dgm:cxn modelId="{4BB1F9B7-3CA2-4955-9BAF-BC7DC6C3507F}" type="presParOf" srcId="{729BED84-3190-4C6C-9E04-39B27B4F351E}" destId="{C9DF5076-F36E-4F9B-8ABB-2BA7B170528E}" srcOrd="2" destOrd="0" presId="urn:microsoft.com/office/officeart/2008/layout/HalfCircleOrganizationChart"/>
    <dgm:cxn modelId="{A65789CB-158A-41A3-80C6-8ED1321D3726}" type="presParOf" srcId="{76AD26F4-8D66-4DB6-A775-3664A5EE57B5}" destId="{922D15FB-7B70-42FC-BD36-4E33048728E9}" srcOrd="2" destOrd="0" presId="urn:microsoft.com/office/officeart/2008/layout/HalfCircleOrganizationChart"/>
    <dgm:cxn modelId="{66D5ABDA-1B72-4BD9-B939-D1F56F59CA4B}" type="presParOf" srcId="{76AD26F4-8D66-4DB6-A775-3664A5EE57B5}" destId="{2D16A586-CD8F-4F4C-A143-C9A40C396600}" srcOrd="3" destOrd="0" presId="urn:microsoft.com/office/officeart/2008/layout/HalfCircleOrganizationChart"/>
    <dgm:cxn modelId="{F8FE4F29-E4DF-4392-9F96-96E11DE39156}" type="presParOf" srcId="{2D16A586-CD8F-4F4C-A143-C9A40C396600}" destId="{FCBCEF51-2149-4526-94A6-02B8CD16EC81}" srcOrd="0" destOrd="0" presId="urn:microsoft.com/office/officeart/2008/layout/HalfCircleOrganizationChart"/>
    <dgm:cxn modelId="{44CBE796-9814-48D7-AD6A-7743C644AB8D}" type="presParOf" srcId="{FCBCEF51-2149-4526-94A6-02B8CD16EC81}" destId="{01E688DD-E12E-48C5-9F2C-A57EAB00521E}" srcOrd="0" destOrd="0" presId="urn:microsoft.com/office/officeart/2008/layout/HalfCircleOrganizationChart"/>
    <dgm:cxn modelId="{66710C6A-3103-4E5E-B6C8-9C3330D39751}" type="presParOf" srcId="{FCBCEF51-2149-4526-94A6-02B8CD16EC81}" destId="{1C319F2B-9982-44FA-B171-25636DB19DA6}" srcOrd="1" destOrd="0" presId="urn:microsoft.com/office/officeart/2008/layout/HalfCircleOrganizationChart"/>
    <dgm:cxn modelId="{2209F19F-D61D-4E78-AE7C-4AA66AC0B838}" type="presParOf" srcId="{FCBCEF51-2149-4526-94A6-02B8CD16EC81}" destId="{9609442D-1885-48F2-A1D6-1470059009F5}" srcOrd="2" destOrd="0" presId="urn:microsoft.com/office/officeart/2008/layout/HalfCircleOrganizationChart"/>
    <dgm:cxn modelId="{5EB5FD3B-7302-4DEB-AF68-FFE1C2178E24}" type="presParOf" srcId="{FCBCEF51-2149-4526-94A6-02B8CD16EC81}" destId="{BC15A08B-A11A-41D2-84ED-8265DF551EDA}" srcOrd="3" destOrd="0" presId="urn:microsoft.com/office/officeart/2008/layout/HalfCircleOrganizationChart"/>
    <dgm:cxn modelId="{069F593F-1B3E-4974-93B5-CC5A5C1B1C5B}" type="presParOf" srcId="{2D16A586-CD8F-4F4C-A143-C9A40C396600}" destId="{8F37E992-9423-4CF7-B7D9-B424DD976A3A}" srcOrd="1" destOrd="0" presId="urn:microsoft.com/office/officeart/2008/layout/HalfCircleOrganizationChart"/>
    <dgm:cxn modelId="{7D566946-987D-4AAB-B8D8-157DF8AE31B7}" type="presParOf" srcId="{2D16A586-CD8F-4F4C-A143-C9A40C396600}" destId="{97D32AC2-8684-4504-93D8-200541AA23EE}" srcOrd="2" destOrd="0" presId="urn:microsoft.com/office/officeart/2008/layout/HalfCircleOrganizationChart"/>
    <dgm:cxn modelId="{1580C827-FEAD-47A4-B04E-43B2E66F8BF6}" type="presParOf" srcId="{C7FD51DA-09A4-4CA7-AFB0-42D77EE95C9F}" destId="{BD0348BC-2223-438D-82A0-F9CFFDD350BB}" srcOrd="2" destOrd="0" presId="urn:microsoft.com/office/officeart/2008/layout/HalfCircleOrganizationChart"/>
    <dgm:cxn modelId="{C2EDFF94-C97A-4A89-B2A2-2FD23961331A}" type="presParOf" srcId="{BD0348BC-2223-438D-82A0-F9CFFDD350BB}" destId="{12EEBF31-3ECD-498F-9892-3E63C76E47CD}" srcOrd="0" destOrd="0" presId="urn:microsoft.com/office/officeart/2008/layout/HalfCircleOrganizationChart"/>
    <dgm:cxn modelId="{CD82D6DB-AF5D-4F19-8AC7-20CA8DA6B9FF}" type="presParOf" srcId="{BD0348BC-2223-438D-82A0-F9CFFDD350BB}" destId="{F030CD32-BEB1-4C64-8FD6-E4CD7966E70B}" srcOrd="1" destOrd="0" presId="urn:microsoft.com/office/officeart/2008/layout/HalfCircleOrganizationChart"/>
    <dgm:cxn modelId="{C06C3F2E-BAF4-4F13-BA37-638D514762E1}" type="presParOf" srcId="{F030CD32-BEB1-4C64-8FD6-E4CD7966E70B}" destId="{F1989539-CDE1-4604-AE30-A975CFF1AAC1}" srcOrd="0" destOrd="0" presId="urn:microsoft.com/office/officeart/2008/layout/HalfCircleOrganizationChart"/>
    <dgm:cxn modelId="{B4A72F1C-9CFC-48BC-B8BD-0908E59F735F}" type="presParOf" srcId="{F1989539-CDE1-4604-AE30-A975CFF1AAC1}" destId="{FB2A7C21-D159-454F-A435-A954CDAA2BB7}" srcOrd="0" destOrd="0" presId="urn:microsoft.com/office/officeart/2008/layout/HalfCircleOrganizationChart"/>
    <dgm:cxn modelId="{58EECDC5-0442-4530-89DD-6BEE823236B8}" type="presParOf" srcId="{F1989539-CDE1-4604-AE30-A975CFF1AAC1}" destId="{9918B8F3-5F0E-4CEF-B5BC-9D4537C0E79C}" srcOrd="1" destOrd="0" presId="urn:microsoft.com/office/officeart/2008/layout/HalfCircleOrganizationChart"/>
    <dgm:cxn modelId="{89A4E3C2-A054-471B-B449-5F63A15D8294}" type="presParOf" srcId="{F1989539-CDE1-4604-AE30-A975CFF1AAC1}" destId="{9230CFA9-EF15-43AA-8B2F-FE764EB7906A}" srcOrd="2" destOrd="0" presId="urn:microsoft.com/office/officeart/2008/layout/HalfCircleOrganizationChart"/>
    <dgm:cxn modelId="{3B94FA40-A13E-4AF7-A3DE-07AFC4C7B4F9}" type="presParOf" srcId="{F1989539-CDE1-4604-AE30-A975CFF1AAC1}" destId="{9C2E42C0-BC99-47D1-B649-B8AAD51C8FBB}" srcOrd="3" destOrd="0" presId="urn:microsoft.com/office/officeart/2008/layout/HalfCircleOrganizationChart"/>
    <dgm:cxn modelId="{E0D43CC1-FB0C-429A-8739-266666724857}" type="presParOf" srcId="{F030CD32-BEB1-4C64-8FD6-E4CD7966E70B}" destId="{E73BBBC4-FDE1-421C-B82D-EE6E13844883}" srcOrd="1" destOrd="0" presId="urn:microsoft.com/office/officeart/2008/layout/HalfCircleOrganizationChart"/>
    <dgm:cxn modelId="{DF5664DE-49CF-4D2E-819F-03E106664829}" type="presParOf" srcId="{F030CD32-BEB1-4C64-8FD6-E4CD7966E70B}" destId="{8782E7EF-5BE0-49ED-A8C5-ACD8C35A3114}" srcOrd="2" destOrd="0" presId="urn:microsoft.com/office/officeart/2008/layout/HalfCircleOrganizationChart"/>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EEBF31-3ECD-498F-9892-3E63C76E47CD}">
      <dsp:nvSpPr>
        <dsp:cNvPr id="0" name=""/>
        <dsp:cNvSpPr/>
      </dsp:nvSpPr>
      <dsp:spPr>
        <a:xfrm>
          <a:off x="3499157" y="1363214"/>
          <a:ext cx="1130443" cy="817187"/>
        </a:xfrm>
        <a:custGeom>
          <a:avLst/>
          <a:gdLst/>
          <a:ahLst/>
          <a:cxnLst/>
          <a:rect l="0" t="0" r="0" b="0"/>
          <a:pathLst>
            <a:path>
              <a:moveTo>
                <a:pt x="1130443" y="0"/>
              </a:moveTo>
              <a:lnTo>
                <a:pt x="1130443" y="817187"/>
              </a:lnTo>
              <a:lnTo>
                <a:pt x="0" y="81718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2D15FB-7B70-42FC-BD36-4E33048728E9}">
      <dsp:nvSpPr>
        <dsp:cNvPr id="0" name=""/>
        <dsp:cNvSpPr/>
      </dsp:nvSpPr>
      <dsp:spPr>
        <a:xfrm>
          <a:off x="4629600" y="1363214"/>
          <a:ext cx="1647995" cy="2506042"/>
        </a:xfrm>
        <a:custGeom>
          <a:avLst/>
          <a:gdLst/>
          <a:ahLst/>
          <a:cxnLst/>
          <a:rect l="0" t="0" r="0" b="0"/>
          <a:pathLst>
            <a:path>
              <a:moveTo>
                <a:pt x="0" y="0"/>
              </a:moveTo>
              <a:lnTo>
                <a:pt x="0" y="2220026"/>
              </a:lnTo>
              <a:lnTo>
                <a:pt x="1647995" y="2220026"/>
              </a:lnTo>
              <a:lnTo>
                <a:pt x="1647995" y="25060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2E9AC8-EBC6-473B-8086-F2BDCBCD97D3}">
      <dsp:nvSpPr>
        <dsp:cNvPr id="0" name=""/>
        <dsp:cNvSpPr/>
      </dsp:nvSpPr>
      <dsp:spPr>
        <a:xfrm>
          <a:off x="2981605" y="1363214"/>
          <a:ext cx="1647995" cy="2506042"/>
        </a:xfrm>
        <a:custGeom>
          <a:avLst/>
          <a:gdLst/>
          <a:ahLst/>
          <a:cxnLst/>
          <a:rect l="0" t="0" r="0" b="0"/>
          <a:pathLst>
            <a:path>
              <a:moveTo>
                <a:pt x="1647995" y="0"/>
              </a:moveTo>
              <a:lnTo>
                <a:pt x="1647995" y="2220026"/>
              </a:lnTo>
              <a:lnTo>
                <a:pt x="0" y="2220026"/>
              </a:lnTo>
              <a:lnTo>
                <a:pt x="0" y="25060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B2C717-0938-4B73-BDBB-62FC467956EC}">
      <dsp:nvSpPr>
        <dsp:cNvPr id="0" name=""/>
        <dsp:cNvSpPr/>
      </dsp:nvSpPr>
      <dsp:spPr>
        <a:xfrm>
          <a:off x="3948610" y="1235"/>
          <a:ext cx="1361979" cy="1361979"/>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6B2957-63E9-4209-85B0-91F90E716AB3}">
      <dsp:nvSpPr>
        <dsp:cNvPr id="0" name=""/>
        <dsp:cNvSpPr/>
      </dsp:nvSpPr>
      <dsp:spPr>
        <a:xfrm>
          <a:off x="3948610" y="1235"/>
          <a:ext cx="1361979" cy="1361979"/>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5E0DC2-FB99-4F74-9933-24A6B1047411}">
      <dsp:nvSpPr>
        <dsp:cNvPr id="0" name=""/>
        <dsp:cNvSpPr/>
      </dsp:nvSpPr>
      <dsp:spPr>
        <a:xfrm>
          <a:off x="3267620" y="246391"/>
          <a:ext cx="2723959" cy="87166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 sz="2600" b="1" kern="1200" dirty="0">
              <a:solidFill>
                <a:schemeClr val="bg1"/>
              </a:solidFill>
              <a:latin typeface="+mn-lt"/>
              <a:ea typeface="Bebas Neue"/>
              <a:cs typeface="Bebas Neue"/>
              <a:sym typeface="Bebas Neue"/>
            </a:rPr>
            <a:t>Credit card Holder</a:t>
          </a:r>
          <a:r>
            <a:rPr lang="en-IN" sz="2600" b="1" kern="1200" dirty="0">
              <a:solidFill>
                <a:schemeClr val="bg1"/>
              </a:solidFill>
              <a:latin typeface="+mn-lt"/>
              <a:ea typeface="Bebas Neue"/>
              <a:cs typeface="Bebas Neue"/>
              <a:sym typeface="Bebas Neue"/>
            </a:rPr>
            <a:t>s</a:t>
          </a:r>
          <a:endParaRPr lang="en-US" sz="2600" kern="1200" dirty="0">
            <a:latin typeface="+mn-lt"/>
          </a:endParaRPr>
        </a:p>
      </dsp:txBody>
      <dsp:txXfrm>
        <a:off x="3267620" y="246391"/>
        <a:ext cx="2723959" cy="871666"/>
      </dsp:txXfrm>
    </dsp:sp>
    <dsp:sp modelId="{17E081AC-6BD1-48B5-9D43-7DFD2DA11E6B}">
      <dsp:nvSpPr>
        <dsp:cNvPr id="0" name=""/>
        <dsp:cNvSpPr/>
      </dsp:nvSpPr>
      <dsp:spPr>
        <a:xfrm>
          <a:off x="2300615" y="3869257"/>
          <a:ext cx="1361979" cy="1361979"/>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64CC0B-51FD-4ED0-A665-8E813CDE5301}">
      <dsp:nvSpPr>
        <dsp:cNvPr id="0" name=""/>
        <dsp:cNvSpPr/>
      </dsp:nvSpPr>
      <dsp:spPr>
        <a:xfrm>
          <a:off x="2300615" y="3869257"/>
          <a:ext cx="1361979" cy="1361979"/>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B54B26-50DB-44E7-96A9-8BCB9503D9D1}">
      <dsp:nvSpPr>
        <dsp:cNvPr id="0" name=""/>
        <dsp:cNvSpPr/>
      </dsp:nvSpPr>
      <dsp:spPr>
        <a:xfrm>
          <a:off x="1619625" y="4114413"/>
          <a:ext cx="2723959" cy="87166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solidFill>
                <a:schemeClr val="bg1"/>
              </a:solidFill>
              <a:latin typeface="+mn-lt"/>
              <a:ea typeface="Bebas Neue"/>
              <a:cs typeface="Bebas Neue"/>
              <a:sym typeface="Bebas Neue"/>
            </a:rPr>
            <a:t>Retain: </a:t>
          </a:r>
          <a:r>
            <a:rPr lang="en-US" sz="2000" kern="1200" dirty="0">
              <a:solidFill>
                <a:schemeClr val="bg1"/>
              </a:solidFill>
              <a:latin typeface="+mn-lt"/>
              <a:ea typeface="Arimo"/>
              <a:cs typeface="Arimo"/>
              <a:sym typeface="Arimo"/>
            </a:rPr>
            <a:t>There are 2180 customer retained in the bank</a:t>
          </a:r>
          <a:endParaRPr lang="en-US" sz="2400" kern="1200" dirty="0">
            <a:solidFill>
              <a:schemeClr val="bg1"/>
            </a:solidFill>
            <a:latin typeface="+mn-lt"/>
          </a:endParaRPr>
        </a:p>
      </dsp:txBody>
      <dsp:txXfrm>
        <a:off x="1619625" y="4114413"/>
        <a:ext cx="2723959" cy="871666"/>
      </dsp:txXfrm>
    </dsp:sp>
    <dsp:sp modelId="{1C319F2B-9982-44FA-B171-25636DB19DA6}">
      <dsp:nvSpPr>
        <dsp:cNvPr id="0" name=""/>
        <dsp:cNvSpPr/>
      </dsp:nvSpPr>
      <dsp:spPr>
        <a:xfrm>
          <a:off x="5596606" y="3869257"/>
          <a:ext cx="1361979" cy="1361979"/>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09442D-1885-48F2-A1D6-1470059009F5}">
      <dsp:nvSpPr>
        <dsp:cNvPr id="0" name=""/>
        <dsp:cNvSpPr/>
      </dsp:nvSpPr>
      <dsp:spPr>
        <a:xfrm>
          <a:off x="5596606" y="3869257"/>
          <a:ext cx="1361979" cy="1361979"/>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E688DD-E12E-48C5-9F2C-A57EAB00521E}">
      <dsp:nvSpPr>
        <dsp:cNvPr id="0" name=""/>
        <dsp:cNvSpPr/>
      </dsp:nvSpPr>
      <dsp:spPr>
        <a:xfrm>
          <a:off x="4915616" y="4114413"/>
          <a:ext cx="2723959" cy="87166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solidFill>
                <a:schemeClr val="bg1"/>
              </a:solidFill>
              <a:latin typeface="+mn-lt"/>
              <a:ea typeface="Bebas Neue"/>
              <a:cs typeface="Bebas Neue"/>
              <a:sym typeface="Bebas Neue"/>
            </a:rPr>
            <a:t>EXIT: </a:t>
          </a:r>
          <a:r>
            <a:rPr lang="en-US" sz="2000" kern="1200" dirty="0">
              <a:solidFill>
                <a:schemeClr val="bg1"/>
              </a:solidFill>
              <a:latin typeface="+mn-lt"/>
              <a:ea typeface="Arimo"/>
              <a:cs typeface="Arimo"/>
              <a:sym typeface="Arimo"/>
            </a:rPr>
            <a:t>There are 925 customers exits the bank.</a:t>
          </a:r>
          <a:endParaRPr lang="en-US" sz="2400" kern="1200" dirty="0">
            <a:solidFill>
              <a:schemeClr val="bg1"/>
            </a:solidFill>
            <a:latin typeface="+mn-lt"/>
          </a:endParaRPr>
        </a:p>
      </dsp:txBody>
      <dsp:txXfrm>
        <a:off x="4915616" y="4114413"/>
        <a:ext cx="2723959" cy="871666"/>
      </dsp:txXfrm>
    </dsp:sp>
    <dsp:sp modelId="{9918B8F3-5F0E-4CEF-B5BC-9D4537C0E79C}">
      <dsp:nvSpPr>
        <dsp:cNvPr id="0" name=""/>
        <dsp:cNvSpPr/>
      </dsp:nvSpPr>
      <dsp:spPr>
        <a:xfrm>
          <a:off x="2300615" y="1935246"/>
          <a:ext cx="1361979" cy="1361979"/>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30CFA9-EF15-43AA-8B2F-FE764EB7906A}">
      <dsp:nvSpPr>
        <dsp:cNvPr id="0" name=""/>
        <dsp:cNvSpPr/>
      </dsp:nvSpPr>
      <dsp:spPr>
        <a:xfrm>
          <a:off x="2300615" y="1935246"/>
          <a:ext cx="1361979" cy="1361979"/>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2A7C21-D159-454F-A435-A954CDAA2BB7}">
      <dsp:nvSpPr>
        <dsp:cNvPr id="0" name=""/>
        <dsp:cNvSpPr/>
      </dsp:nvSpPr>
      <dsp:spPr>
        <a:xfrm>
          <a:off x="1619625" y="2180402"/>
          <a:ext cx="2723959" cy="87166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bg1"/>
              </a:solidFill>
              <a:latin typeface="+mn-lt"/>
              <a:ea typeface="Bebas Neue"/>
              <a:cs typeface="Bebas Neue"/>
              <a:sym typeface="Bebas Neue"/>
            </a:rPr>
            <a:t>2434 Customers having credit cards.</a:t>
          </a:r>
          <a:endParaRPr lang="en-US" sz="2600" kern="1200" dirty="0">
            <a:latin typeface="+mn-lt"/>
          </a:endParaRPr>
        </a:p>
      </dsp:txBody>
      <dsp:txXfrm>
        <a:off x="1619625" y="2180402"/>
        <a:ext cx="2723959" cy="871666"/>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B49E9-0D87-4E69-ABC8-87AEC9C21569}" type="datetimeFigureOut">
              <a:rPr lang="en-US" smtClean="0"/>
              <a:pPr/>
              <a:t>4/26/2024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8A340D-8999-4222-AB1F-E891D9513A5F}" type="slidenum">
              <a:rPr lang="en-US" smtClean="0"/>
              <a:pPr/>
              <a:t>‹#›</a:t>
            </a:fld>
            <a:endParaRPr lang="en-US"/>
          </a:p>
        </p:txBody>
      </p:sp>
    </p:spTree>
    <p:extLst>
      <p:ext uri="{BB962C8B-B14F-4D97-AF65-F5344CB8AC3E}">
        <p14:creationId xmlns:p14="http://schemas.microsoft.com/office/powerpoint/2010/main" xmlns="" val="4285333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f5e77e6543_0_1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f5e77e6543_0_1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6.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10.png"/><Relationship Id="rId5" Type="http://schemas.openxmlformats.org/officeDocument/2006/relationships/image" Target="../media/image23.png"/><Relationship Id="rId10" Type="http://schemas.openxmlformats.org/officeDocument/2006/relationships/image" Target="../media/image14.svg"/><Relationship Id="rId4" Type="http://schemas.openxmlformats.org/officeDocument/2006/relationships/image" Target="../media/image32.svg"/><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5.png"/><Relationship Id="rId7" Type="http://schemas.openxmlformats.org/officeDocument/2006/relationships/diagramQuickStyle" Target="../diagrams/quickStyle1.xml"/><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7.svg"/><Relationship Id="rId9" Type="http://schemas.microsoft.com/office/2007/relationships/diagramDrawing" Target="../diagrams/drawing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9.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3.sv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grpSp>
        <p:nvGrpSpPr>
          <p:cNvPr id="6" name="Group 6"/>
          <p:cNvGrpSpPr/>
          <p:nvPr/>
        </p:nvGrpSpPr>
        <p:grpSpPr>
          <a:xfrm>
            <a:off x="10380940" y="649592"/>
            <a:ext cx="7516996" cy="8987817"/>
            <a:chOff x="0" y="0"/>
            <a:chExt cx="8603361" cy="10286746"/>
          </a:xfrm>
        </p:grpSpPr>
        <p:sp>
          <p:nvSpPr>
            <p:cNvPr id="7" name="Freeform 7"/>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t="-12765" b="-12765"/>
              </a:stretch>
            </a:blipFill>
          </p:spPr>
        </p:sp>
      </p:grpSp>
      <p:sp>
        <p:nvSpPr>
          <p:cNvPr id="8" name="TextBox 8"/>
          <p:cNvSpPr txBox="1"/>
          <p:nvPr/>
        </p:nvSpPr>
        <p:spPr>
          <a:xfrm>
            <a:off x="1573748" y="7036704"/>
            <a:ext cx="7913921" cy="423577"/>
          </a:xfrm>
          <a:prstGeom prst="rect">
            <a:avLst/>
          </a:prstGeom>
        </p:spPr>
        <p:txBody>
          <a:bodyPr lIns="0" tIns="0" rIns="0" bIns="0" rtlCol="0" anchor="t">
            <a:spAutoFit/>
          </a:bodyPr>
          <a:lstStyle/>
          <a:p>
            <a:pPr marL="0" lvl="0" indent="0" algn="l">
              <a:lnSpc>
                <a:spcPts val="3727"/>
              </a:lnSpc>
              <a:spcBef>
                <a:spcPct val="0"/>
              </a:spcBef>
            </a:pPr>
            <a:r>
              <a:rPr lang="en-US" sz="2000" dirty="0">
                <a:solidFill>
                  <a:srgbClr val="56AEFF"/>
                </a:solidFill>
              </a:rPr>
              <a:t>Presented by: Jyoti Paliwal</a:t>
            </a:r>
          </a:p>
        </p:txBody>
      </p:sp>
      <p:sp>
        <p:nvSpPr>
          <p:cNvPr id="9" name="TextBox 9"/>
          <p:cNvSpPr txBox="1"/>
          <p:nvPr/>
        </p:nvSpPr>
        <p:spPr>
          <a:xfrm>
            <a:off x="1573748" y="3615629"/>
            <a:ext cx="10959085" cy="1451551"/>
          </a:xfrm>
          <a:prstGeom prst="rect">
            <a:avLst/>
          </a:prstGeom>
        </p:spPr>
        <p:txBody>
          <a:bodyPr lIns="0" tIns="0" rIns="0" bIns="0" rtlCol="0" anchor="t">
            <a:spAutoFit/>
          </a:bodyPr>
          <a:lstStyle/>
          <a:p>
            <a:pPr>
              <a:lnSpc>
                <a:spcPts val="13568"/>
              </a:lnSpc>
            </a:pPr>
            <a:r>
              <a:rPr lang="en-US" sz="4000" b="1" i="0" u="none" strike="noStrike" cap="none" dirty="0">
                <a:solidFill>
                  <a:schemeClr val="bg1"/>
                </a:solidFill>
                <a:ea typeface="Lato"/>
                <a:cs typeface="Lato"/>
                <a:sym typeface="Lato"/>
              </a:rPr>
              <a:t>Analytical CRM Development for a Bank</a:t>
            </a:r>
            <a:endParaRPr lang="en-US" sz="4000" dirty="0">
              <a:solidFill>
                <a:srgbClr val="FFFBFB"/>
              </a:solidFill>
            </a:endParaRPr>
          </a:p>
        </p:txBody>
      </p:sp>
      <p:sp>
        <p:nvSpPr>
          <p:cNvPr id="11" name="Freeform 11"/>
          <p:cNvSpPr/>
          <p:nvPr/>
        </p:nvSpPr>
        <p:spPr>
          <a:xfrm>
            <a:off x="1573748" y="1146060"/>
            <a:ext cx="846187" cy="981086"/>
          </a:xfrm>
          <a:custGeom>
            <a:avLst/>
            <a:gdLst/>
            <a:ahLst/>
            <a:cxnLst/>
            <a:rect l="l" t="t" r="r" b="b"/>
            <a:pathLst>
              <a:path w="846187" h="981086">
                <a:moveTo>
                  <a:pt x="0" y="0"/>
                </a:moveTo>
                <a:lnTo>
                  <a:pt x="846186" y="0"/>
                </a:lnTo>
                <a:lnTo>
                  <a:pt x="846186" y="981086"/>
                </a:lnTo>
                <a:lnTo>
                  <a:pt x="0" y="981086"/>
                </a:lnTo>
                <a:lnTo>
                  <a:pt x="0" y="0"/>
                </a:lnTo>
                <a:close/>
              </a:path>
            </a:pathLst>
          </a:custGeom>
          <a:blipFill>
            <a:blip r:embed="rId3" cstate="print">
              <a:extLst>
                <a:ext uri="{96DAC541-7B7A-43D3-8B79-37D633B846F1}">
                  <asvg:svgBlip xmlns:asvg="http://schemas.microsoft.com/office/drawing/2016/SVG/main" xmlns="" r:embed="rId4"/>
                </a:ext>
              </a:extLst>
            </a:blip>
            <a:stretch>
              <a:fillRect/>
            </a:stretch>
          </a:blipFill>
        </p:spPr>
      </p:sp>
      <p:sp>
        <p:nvSpPr>
          <p:cNvPr id="13" name="TextBox 13"/>
          <p:cNvSpPr txBox="1"/>
          <p:nvPr/>
        </p:nvSpPr>
        <p:spPr>
          <a:xfrm>
            <a:off x="1573748" y="5327661"/>
            <a:ext cx="9659937" cy="1561966"/>
          </a:xfrm>
          <a:prstGeom prst="rect">
            <a:avLst/>
          </a:prstGeom>
        </p:spPr>
        <p:txBody>
          <a:bodyPr lIns="0" tIns="0" rIns="0" bIns="0" rtlCol="0" anchor="t">
            <a:spAutoFit/>
          </a:bodyPr>
          <a:lstStyle/>
          <a:p>
            <a:pPr>
              <a:lnSpc>
                <a:spcPts val="13568"/>
              </a:lnSpc>
            </a:pPr>
            <a:r>
              <a:rPr lang="en-US" sz="6600" dirty="0">
                <a:solidFill>
                  <a:srgbClr val="56AEFF"/>
                </a:solidFill>
              </a:rPr>
              <a:t>PROJECT</a:t>
            </a:r>
          </a:p>
        </p:txBody>
      </p:sp>
      <p:grpSp>
        <p:nvGrpSpPr>
          <p:cNvPr id="14" name="Group 13" descr="Icon of chart. ">
            <a:extLst>
              <a:ext uri="{FF2B5EF4-FFF2-40B4-BE49-F238E27FC236}">
                <a16:creationId xmlns:a16="http://schemas.microsoft.com/office/drawing/2014/main" xmlns="" id="{D6833EAE-CE27-4C40-AA6A-7206250E09F0}"/>
              </a:ext>
            </a:extLst>
          </p:cNvPr>
          <p:cNvGrpSpPr/>
          <p:nvPr/>
        </p:nvGrpSpPr>
        <p:grpSpPr>
          <a:xfrm>
            <a:off x="5530708" y="3800855"/>
            <a:ext cx="488318" cy="509376"/>
            <a:chOff x="2025650" y="4786313"/>
            <a:chExt cx="285750" cy="287338"/>
          </a:xfrm>
          <a:solidFill>
            <a:schemeClr val="bg1"/>
          </a:solidFill>
        </p:grpSpPr>
        <p:sp>
          <p:nvSpPr>
            <p:cNvPr id="15" name="Freeform 565">
              <a:extLst>
                <a:ext uri="{FF2B5EF4-FFF2-40B4-BE49-F238E27FC236}">
                  <a16:creationId xmlns:a16="http://schemas.microsoft.com/office/drawing/2014/main" xmlns="" id="{7DA54126-4D14-4013-9404-01D7D7496A53}"/>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566">
              <a:extLst>
                <a:ext uri="{FF2B5EF4-FFF2-40B4-BE49-F238E27FC236}">
                  <a16:creationId xmlns:a16="http://schemas.microsoft.com/office/drawing/2014/main" xmlns="" id="{1B1F4079-47F9-4B92-835D-E18195C68F72}"/>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860032"/>
          </a:xfrm>
          <a:custGeom>
            <a:avLst/>
            <a:gdLst/>
            <a:ahLst/>
            <a:cxnLst/>
            <a:rect l="l" t="t" r="r" b="b"/>
            <a:pathLst>
              <a:path w="18288000" h="3860032">
                <a:moveTo>
                  <a:pt x="0" y="0"/>
                </a:moveTo>
                <a:lnTo>
                  <a:pt x="18288000" y="0"/>
                </a:lnTo>
                <a:lnTo>
                  <a:pt x="18288000" y="3860032"/>
                </a:lnTo>
                <a:lnTo>
                  <a:pt x="0" y="3860032"/>
                </a:lnTo>
                <a:lnTo>
                  <a:pt x="0" y="0"/>
                </a:lnTo>
                <a:close/>
              </a:path>
            </a:pathLst>
          </a:custGeom>
          <a:blipFill>
            <a:blip r:embed="rId2"/>
            <a:stretch>
              <a:fillRect t="-107827" b="-107827"/>
            </a:stretch>
          </a:blipFill>
        </p:spPr>
      </p:sp>
      <p:grpSp>
        <p:nvGrpSpPr>
          <p:cNvPr id="3" name="Group 3"/>
          <p:cNvGrpSpPr/>
          <p:nvPr/>
        </p:nvGrpSpPr>
        <p:grpSpPr>
          <a:xfrm>
            <a:off x="1321798" y="-47625"/>
            <a:ext cx="9658350" cy="10287000"/>
            <a:chOff x="0" y="0"/>
            <a:chExt cx="2543763" cy="2709333"/>
          </a:xfrm>
        </p:grpSpPr>
        <p:sp>
          <p:nvSpPr>
            <p:cNvPr id="4" name="Freeform 4"/>
            <p:cNvSpPr/>
            <p:nvPr/>
          </p:nvSpPr>
          <p:spPr>
            <a:xfrm>
              <a:off x="0" y="0"/>
              <a:ext cx="2543763" cy="2709333"/>
            </a:xfrm>
            <a:custGeom>
              <a:avLst/>
              <a:gdLst/>
              <a:ahLst/>
              <a:cxnLst/>
              <a:rect l="l" t="t" r="r" b="b"/>
              <a:pathLst>
                <a:path w="2543763" h="2709333">
                  <a:moveTo>
                    <a:pt x="0" y="0"/>
                  </a:moveTo>
                  <a:lnTo>
                    <a:pt x="2543763" y="0"/>
                  </a:lnTo>
                  <a:lnTo>
                    <a:pt x="2543763" y="2709333"/>
                  </a:lnTo>
                  <a:lnTo>
                    <a:pt x="0" y="2709333"/>
                  </a:lnTo>
                  <a:close/>
                </a:path>
              </a:pathLst>
            </a:custGeom>
            <a:solidFill>
              <a:srgbClr val="051D40">
                <a:alpha val="74902"/>
              </a:srgbClr>
            </a:solidFill>
          </p:spPr>
        </p:sp>
        <p:sp>
          <p:nvSpPr>
            <p:cNvPr id="5" name="TextBox 5"/>
            <p:cNvSpPr txBox="1"/>
            <p:nvPr/>
          </p:nvSpPr>
          <p:spPr>
            <a:xfrm>
              <a:off x="0" y="-38100"/>
              <a:ext cx="2543763" cy="2747433"/>
            </a:xfrm>
            <a:prstGeom prst="rect">
              <a:avLst/>
            </a:prstGeom>
          </p:spPr>
          <p:txBody>
            <a:bodyPr lIns="50800" tIns="50800" rIns="50800" bIns="50800" rtlCol="0" anchor="ctr"/>
            <a:lstStyle/>
            <a:p>
              <a:pPr algn="ctr">
                <a:lnSpc>
                  <a:spcPts val="2605"/>
                </a:lnSpc>
              </a:pPr>
              <a:endParaRPr/>
            </a:p>
          </p:txBody>
        </p:sp>
      </p:grpSp>
      <p:sp>
        <p:nvSpPr>
          <p:cNvPr id="6" name="TextBox 6"/>
          <p:cNvSpPr txBox="1"/>
          <p:nvPr/>
        </p:nvSpPr>
        <p:spPr>
          <a:xfrm>
            <a:off x="1828800" y="2110951"/>
            <a:ext cx="8245699" cy="730521"/>
          </a:xfrm>
          <a:prstGeom prst="rect">
            <a:avLst/>
          </a:prstGeom>
        </p:spPr>
        <p:txBody>
          <a:bodyPr lIns="0" tIns="0" rIns="0" bIns="0" rtlCol="0" anchor="t">
            <a:spAutoFit/>
          </a:bodyPr>
          <a:lstStyle/>
          <a:p>
            <a:pPr marL="0" lvl="0" indent="0" algn="ctr">
              <a:lnSpc>
                <a:spcPts val="5687"/>
              </a:lnSpc>
              <a:spcBef>
                <a:spcPct val="0"/>
              </a:spcBef>
            </a:pPr>
            <a:r>
              <a:rPr lang="en-US" sz="4739" dirty="0">
                <a:solidFill>
                  <a:srgbClr val="FFFFFF"/>
                </a:solidFill>
              </a:rPr>
              <a:t>Churn Rate Analysis:</a:t>
            </a:r>
          </a:p>
        </p:txBody>
      </p:sp>
      <p:sp>
        <p:nvSpPr>
          <p:cNvPr id="8" name="AutoShape 8"/>
          <p:cNvSpPr/>
          <p:nvPr/>
        </p:nvSpPr>
        <p:spPr>
          <a:xfrm>
            <a:off x="1782638" y="6807549"/>
            <a:ext cx="8735422" cy="0"/>
          </a:xfrm>
          <a:prstGeom prst="line">
            <a:avLst/>
          </a:prstGeom>
          <a:ln w="47625" cap="flat">
            <a:solidFill>
              <a:srgbClr val="145DA0"/>
            </a:solidFill>
            <a:prstDash val="solid"/>
            <a:headEnd type="none" w="sm" len="sm"/>
            <a:tailEnd type="none" w="sm" len="sm"/>
          </a:ln>
        </p:spPr>
      </p:sp>
      <p:sp>
        <p:nvSpPr>
          <p:cNvPr id="9" name="TextBox 9"/>
          <p:cNvSpPr txBox="1"/>
          <p:nvPr/>
        </p:nvSpPr>
        <p:spPr>
          <a:xfrm>
            <a:off x="1537796" y="3951521"/>
            <a:ext cx="9225105" cy="2360903"/>
          </a:xfrm>
          <a:prstGeom prst="rect">
            <a:avLst/>
          </a:prstGeom>
        </p:spPr>
        <p:txBody>
          <a:bodyPr wrap="square" lIns="0" tIns="0" rIns="0" bIns="0" rtlCol="0" anchor="t">
            <a:spAutoFit/>
          </a:bodyPr>
          <a:lstStyle/>
          <a:p>
            <a:pPr marL="0" lvl="0" indent="0" algn="ctr">
              <a:lnSpc>
                <a:spcPts val="3057"/>
              </a:lnSpc>
              <a:spcBef>
                <a:spcPct val="0"/>
              </a:spcBef>
            </a:pPr>
            <a:r>
              <a:rPr lang="en-US" sz="2215" u="none" strike="noStrike" dirty="0">
                <a:solidFill>
                  <a:srgbClr val="56AEFF"/>
                </a:solidFill>
              </a:rPr>
              <a:t>Data Filtering: </a:t>
            </a:r>
            <a:r>
              <a:rPr lang="en-US" sz="2215" u="none" strike="noStrike" dirty="0">
                <a:solidFill>
                  <a:srgbClr val="FFFFFF"/>
                </a:solidFill>
              </a:rPr>
              <a:t>Only data for the year 2019 was considered to analyze the most recent churn rate.</a:t>
            </a:r>
          </a:p>
          <a:p>
            <a:pPr marL="0" lvl="0" indent="0" algn="ctr">
              <a:lnSpc>
                <a:spcPts val="3057"/>
              </a:lnSpc>
              <a:spcBef>
                <a:spcPct val="0"/>
              </a:spcBef>
            </a:pPr>
            <a:endParaRPr lang="en-US" sz="2215" u="none" strike="noStrike" dirty="0">
              <a:solidFill>
                <a:srgbClr val="FFFFFF"/>
              </a:solidFill>
            </a:endParaRPr>
          </a:p>
          <a:p>
            <a:pPr marL="0" lvl="0" indent="0" algn="ctr">
              <a:lnSpc>
                <a:spcPts val="3057"/>
              </a:lnSpc>
              <a:spcBef>
                <a:spcPct val="0"/>
              </a:spcBef>
            </a:pPr>
            <a:r>
              <a:rPr lang="en-US" sz="2215" u="none" strike="noStrike" dirty="0">
                <a:solidFill>
                  <a:srgbClr val="56AEFF"/>
                </a:solidFill>
              </a:rPr>
              <a:t>Calculation of Churn Rate</a:t>
            </a:r>
            <a:r>
              <a:rPr lang="en-US" sz="2215" u="none" strike="noStrike" dirty="0">
                <a:solidFill>
                  <a:srgbClr val="FFFFFF"/>
                </a:solidFill>
              </a:rPr>
              <a:t>: The Churn rate was calculated separately for male and female customers based on the number of customers who exited the bank divided by the total number of customers for each gender.</a:t>
            </a:r>
          </a:p>
        </p:txBody>
      </p:sp>
      <p:sp>
        <p:nvSpPr>
          <p:cNvPr id="10" name="TextBox 10"/>
          <p:cNvSpPr txBox="1"/>
          <p:nvPr/>
        </p:nvSpPr>
        <p:spPr>
          <a:xfrm>
            <a:off x="2479892" y="6809239"/>
            <a:ext cx="7138272" cy="637803"/>
          </a:xfrm>
          <a:prstGeom prst="rect">
            <a:avLst/>
          </a:prstGeom>
        </p:spPr>
        <p:txBody>
          <a:bodyPr lIns="0" tIns="0" rIns="0" bIns="0" rtlCol="0" anchor="t">
            <a:spAutoFit/>
          </a:bodyPr>
          <a:lstStyle/>
          <a:p>
            <a:pPr marL="0" lvl="0" indent="0" algn="ctr">
              <a:lnSpc>
                <a:spcPts val="5185"/>
              </a:lnSpc>
              <a:spcBef>
                <a:spcPct val="0"/>
              </a:spcBef>
            </a:pPr>
            <a:r>
              <a:rPr lang="en-US" sz="3757" dirty="0">
                <a:solidFill>
                  <a:srgbClr val="4BD1FB"/>
                </a:solidFill>
              </a:rPr>
              <a:t>Interpretation</a:t>
            </a:r>
          </a:p>
        </p:txBody>
      </p:sp>
      <p:sp>
        <p:nvSpPr>
          <p:cNvPr id="11" name="AutoShape 11"/>
          <p:cNvSpPr/>
          <p:nvPr/>
        </p:nvSpPr>
        <p:spPr>
          <a:xfrm>
            <a:off x="1782638" y="9178070"/>
            <a:ext cx="8735422" cy="0"/>
          </a:xfrm>
          <a:prstGeom prst="line">
            <a:avLst/>
          </a:prstGeom>
          <a:ln w="47625" cap="flat">
            <a:solidFill>
              <a:srgbClr val="145DA0"/>
            </a:solidFill>
            <a:prstDash val="solid"/>
            <a:headEnd type="none" w="sm" len="sm"/>
            <a:tailEnd type="none" w="sm" len="sm"/>
          </a:ln>
        </p:spPr>
      </p:sp>
      <p:sp>
        <p:nvSpPr>
          <p:cNvPr id="12" name="TextBox 12"/>
          <p:cNvSpPr txBox="1"/>
          <p:nvPr/>
        </p:nvSpPr>
        <p:spPr>
          <a:xfrm>
            <a:off x="1828801" y="7480145"/>
            <a:ext cx="8689259" cy="1571905"/>
          </a:xfrm>
          <a:prstGeom prst="rect">
            <a:avLst/>
          </a:prstGeom>
        </p:spPr>
        <p:txBody>
          <a:bodyPr wrap="square" lIns="0" tIns="0" rIns="0" bIns="0" rtlCol="0" anchor="t">
            <a:spAutoFit/>
          </a:bodyPr>
          <a:lstStyle/>
          <a:p>
            <a:pPr marL="0" lvl="0" indent="0" algn="ctr">
              <a:lnSpc>
                <a:spcPts val="3057"/>
              </a:lnSpc>
              <a:spcBef>
                <a:spcPct val="0"/>
              </a:spcBef>
            </a:pPr>
            <a:r>
              <a:rPr lang="en-US" sz="2215" u="none" strike="noStrike" dirty="0">
                <a:solidFill>
                  <a:srgbClr val="FFFFFF"/>
                </a:solidFill>
              </a:rPr>
              <a:t>From the clustered column chart, it is evident that the churn rate for male customers in 2019 was 25%, while for female customers, it was 15%. This indicates that male customers had a higher churn rate compared to female customers during the specified period.</a:t>
            </a:r>
          </a:p>
        </p:txBody>
      </p:sp>
      <p:pic>
        <p:nvPicPr>
          <p:cNvPr id="2050" name="Picture 2"/>
          <p:cNvPicPr>
            <a:picLocks noChangeAspect="1" noChangeArrowheads="1"/>
          </p:cNvPicPr>
          <p:nvPr/>
        </p:nvPicPr>
        <p:blipFill>
          <a:blip r:embed="rId3"/>
          <a:srcRect/>
          <a:stretch>
            <a:fillRect/>
          </a:stretch>
        </p:blipFill>
        <p:spPr bwMode="auto">
          <a:xfrm>
            <a:off x="11734800" y="4991100"/>
            <a:ext cx="5526427" cy="43434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7063124" y="2776134"/>
            <a:ext cx="4161751" cy="1184729"/>
            <a:chOff x="0" y="0"/>
            <a:chExt cx="2565722" cy="730386"/>
          </a:xfrm>
        </p:grpSpPr>
        <p:sp>
          <p:nvSpPr>
            <p:cNvPr id="3" name="Freeform 3"/>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sp>
        <p:sp>
          <p:nvSpPr>
            <p:cNvPr id="4" name="TextBox 4"/>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5" name="Group 5"/>
          <p:cNvGrpSpPr/>
          <p:nvPr/>
        </p:nvGrpSpPr>
        <p:grpSpPr>
          <a:xfrm rot="-10800000">
            <a:off x="6096712" y="3960862"/>
            <a:ext cx="4161751" cy="1184729"/>
            <a:chOff x="0" y="0"/>
            <a:chExt cx="2565722" cy="730386"/>
          </a:xfrm>
        </p:grpSpPr>
        <p:sp>
          <p:nvSpPr>
            <p:cNvPr id="6" name="Freeform 6"/>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sp>
        <p:sp>
          <p:nvSpPr>
            <p:cNvPr id="7" name="TextBox 7"/>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8" name="Group 8"/>
          <p:cNvGrpSpPr/>
          <p:nvPr/>
        </p:nvGrpSpPr>
        <p:grpSpPr>
          <a:xfrm>
            <a:off x="7727530" y="5145591"/>
            <a:ext cx="4161751" cy="1184729"/>
            <a:chOff x="0" y="0"/>
            <a:chExt cx="2565722" cy="730386"/>
          </a:xfrm>
        </p:grpSpPr>
        <p:sp>
          <p:nvSpPr>
            <p:cNvPr id="9" name="Freeform 9"/>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sp>
        <p:sp>
          <p:nvSpPr>
            <p:cNvPr id="10" name="TextBox 10"/>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11" name="Group 11"/>
          <p:cNvGrpSpPr/>
          <p:nvPr/>
        </p:nvGrpSpPr>
        <p:grpSpPr>
          <a:xfrm rot="-10800000">
            <a:off x="6761118" y="6330320"/>
            <a:ext cx="4161751" cy="1184729"/>
            <a:chOff x="0" y="0"/>
            <a:chExt cx="2565722" cy="730386"/>
          </a:xfrm>
        </p:grpSpPr>
        <p:sp>
          <p:nvSpPr>
            <p:cNvPr id="12" name="Freeform 12"/>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sp>
        <p:sp>
          <p:nvSpPr>
            <p:cNvPr id="13" name="TextBox 13"/>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sp>
        <p:nvSpPr>
          <p:cNvPr id="17" name="TextBox 17"/>
          <p:cNvSpPr txBox="1"/>
          <p:nvPr/>
        </p:nvSpPr>
        <p:spPr>
          <a:xfrm>
            <a:off x="6804946" y="4210415"/>
            <a:ext cx="2745282" cy="637803"/>
          </a:xfrm>
          <a:prstGeom prst="rect">
            <a:avLst/>
          </a:prstGeom>
        </p:spPr>
        <p:txBody>
          <a:bodyPr lIns="0" tIns="0" rIns="0" bIns="0" rtlCol="0" anchor="t">
            <a:spAutoFit/>
          </a:bodyPr>
          <a:lstStyle/>
          <a:p>
            <a:pPr marL="0" lvl="0" indent="0" algn="ctr">
              <a:lnSpc>
                <a:spcPts val="5185"/>
              </a:lnSpc>
              <a:spcBef>
                <a:spcPct val="0"/>
              </a:spcBef>
            </a:pPr>
            <a:r>
              <a:rPr lang="en-US" sz="3757" dirty="0">
                <a:solidFill>
                  <a:srgbClr val="051D40"/>
                </a:solidFill>
                <a:latin typeface="DM Sans Bold"/>
              </a:rPr>
              <a:t>2017</a:t>
            </a:r>
          </a:p>
        </p:txBody>
      </p:sp>
      <p:sp>
        <p:nvSpPr>
          <p:cNvPr id="18" name="TextBox 18"/>
          <p:cNvSpPr txBox="1"/>
          <p:nvPr/>
        </p:nvSpPr>
        <p:spPr>
          <a:xfrm>
            <a:off x="7771358" y="3025686"/>
            <a:ext cx="2745282" cy="637803"/>
          </a:xfrm>
          <a:prstGeom prst="rect">
            <a:avLst/>
          </a:prstGeom>
        </p:spPr>
        <p:txBody>
          <a:bodyPr lIns="0" tIns="0" rIns="0" bIns="0" rtlCol="0" anchor="t">
            <a:spAutoFit/>
          </a:bodyPr>
          <a:lstStyle/>
          <a:p>
            <a:pPr marL="0" lvl="0" indent="0" algn="ctr">
              <a:lnSpc>
                <a:spcPts val="5185"/>
              </a:lnSpc>
              <a:spcBef>
                <a:spcPct val="0"/>
              </a:spcBef>
            </a:pPr>
            <a:r>
              <a:rPr lang="en-US" sz="3757" dirty="0">
                <a:solidFill>
                  <a:srgbClr val="051D40"/>
                </a:solidFill>
                <a:latin typeface="DM Sans Bold"/>
              </a:rPr>
              <a:t>2016</a:t>
            </a:r>
          </a:p>
        </p:txBody>
      </p:sp>
      <p:sp>
        <p:nvSpPr>
          <p:cNvPr id="19" name="TextBox 19"/>
          <p:cNvSpPr txBox="1"/>
          <p:nvPr/>
        </p:nvSpPr>
        <p:spPr>
          <a:xfrm>
            <a:off x="11391253" y="2848880"/>
            <a:ext cx="4526224" cy="1235403"/>
          </a:xfrm>
          <a:prstGeom prst="rect">
            <a:avLst/>
          </a:prstGeom>
        </p:spPr>
        <p:txBody>
          <a:bodyPr lIns="0" tIns="0" rIns="0" bIns="0" rtlCol="0" anchor="t">
            <a:spAutoFit/>
          </a:bodyPr>
          <a:lstStyle/>
          <a:p>
            <a:pPr marL="0" lvl="0" indent="0">
              <a:lnSpc>
                <a:spcPts val="2355"/>
              </a:lnSpc>
            </a:pPr>
            <a:r>
              <a:rPr lang="en-US" sz="2400" u="none" strike="noStrike" dirty="0">
                <a:solidFill>
                  <a:srgbClr val="FFFFFF"/>
                </a:solidFill>
              </a:rPr>
              <a:t>In the year 2016, a </a:t>
            </a:r>
            <a:r>
              <a:rPr lang="en-US" sz="2400" dirty="0">
                <a:solidFill>
                  <a:srgbClr val="FFFFFF"/>
                </a:solidFill>
              </a:rPr>
              <a:t>count </a:t>
            </a:r>
            <a:r>
              <a:rPr lang="en-US" sz="2400" u="none" strike="noStrike" dirty="0">
                <a:solidFill>
                  <a:srgbClr val="FFFFFF"/>
                </a:solidFill>
              </a:rPr>
              <a:t>of 1951 customers have exited the bank. This represents the churn rate for that particular year.</a:t>
            </a:r>
          </a:p>
        </p:txBody>
      </p:sp>
      <p:sp>
        <p:nvSpPr>
          <p:cNvPr id="20" name="TextBox 20"/>
          <p:cNvSpPr txBox="1"/>
          <p:nvPr/>
        </p:nvSpPr>
        <p:spPr>
          <a:xfrm>
            <a:off x="8350508" y="5395144"/>
            <a:ext cx="2745282" cy="637803"/>
          </a:xfrm>
          <a:prstGeom prst="rect">
            <a:avLst/>
          </a:prstGeom>
        </p:spPr>
        <p:txBody>
          <a:bodyPr lIns="0" tIns="0" rIns="0" bIns="0" rtlCol="0" anchor="t">
            <a:spAutoFit/>
          </a:bodyPr>
          <a:lstStyle/>
          <a:p>
            <a:pPr marL="0" lvl="0" indent="0" algn="ctr">
              <a:lnSpc>
                <a:spcPts val="5185"/>
              </a:lnSpc>
              <a:spcBef>
                <a:spcPct val="0"/>
              </a:spcBef>
            </a:pPr>
            <a:r>
              <a:rPr lang="en-US" sz="3757" dirty="0">
                <a:solidFill>
                  <a:srgbClr val="051D40"/>
                </a:solidFill>
                <a:latin typeface="DM Sans Bold"/>
              </a:rPr>
              <a:t>2018</a:t>
            </a:r>
          </a:p>
        </p:txBody>
      </p:sp>
      <p:sp>
        <p:nvSpPr>
          <p:cNvPr id="21" name="TextBox 21"/>
          <p:cNvSpPr txBox="1"/>
          <p:nvPr/>
        </p:nvSpPr>
        <p:spPr>
          <a:xfrm>
            <a:off x="7384096" y="6579872"/>
            <a:ext cx="2745282" cy="637803"/>
          </a:xfrm>
          <a:prstGeom prst="rect">
            <a:avLst/>
          </a:prstGeom>
        </p:spPr>
        <p:txBody>
          <a:bodyPr lIns="0" tIns="0" rIns="0" bIns="0" rtlCol="0" anchor="t">
            <a:spAutoFit/>
          </a:bodyPr>
          <a:lstStyle/>
          <a:p>
            <a:pPr marL="0" lvl="0" indent="0" algn="ctr">
              <a:lnSpc>
                <a:spcPts val="5185"/>
              </a:lnSpc>
              <a:spcBef>
                <a:spcPct val="0"/>
              </a:spcBef>
            </a:pPr>
            <a:r>
              <a:rPr lang="en-US" sz="3757" dirty="0">
                <a:solidFill>
                  <a:srgbClr val="051D40"/>
                </a:solidFill>
                <a:latin typeface="DM Sans Bold"/>
              </a:rPr>
              <a:t>2019</a:t>
            </a:r>
          </a:p>
        </p:txBody>
      </p:sp>
      <p:sp>
        <p:nvSpPr>
          <p:cNvPr id="23" name="TextBox 23"/>
          <p:cNvSpPr txBox="1"/>
          <p:nvPr/>
        </p:nvSpPr>
        <p:spPr>
          <a:xfrm>
            <a:off x="1368551" y="3965986"/>
            <a:ext cx="4490889" cy="923330"/>
          </a:xfrm>
          <a:prstGeom prst="rect">
            <a:avLst/>
          </a:prstGeom>
        </p:spPr>
        <p:txBody>
          <a:bodyPr lIns="0" tIns="0" rIns="0" bIns="0" rtlCol="0" anchor="t">
            <a:spAutoFit/>
          </a:bodyPr>
          <a:lstStyle/>
          <a:p>
            <a:pPr marL="0" lvl="0" indent="0" algn="r">
              <a:lnSpc>
                <a:spcPts val="2355"/>
              </a:lnSpc>
            </a:pPr>
            <a:r>
              <a:rPr lang="en-US" sz="2400" u="none" strike="noStrike" dirty="0">
                <a:solidFill>
                  <a:srgbClr val="FFFFFF"/>
                </a:solidFill>
              </a:rPr>
              <a:t>In 2017, the churn rate increased slightly, with 2143 accounts being exited by customers.</a:t>
            </a:r>
          </a:p>
        </p:txBody>
      </p:sp>
      <p:sp>
        <p:nvSpPr>
          <p:cNvPr id="24" name="TextBox 24"/>
          <p:cNvSpPr txBox="1"/>
          <p:nvPr/>
        </p:nvSpPr>
        <p:spPr>
          <a:xfrm>
            <a:off x="12040360" y="5164641"/>
            <a:ext cx="4884918" cy="927626"/>
          </a:xfrm>
          <a:prstGeom prst="rect">
            <a:avLst/>
          </a:prstGeom>
        </p:spPr>
        <p:txBody>
          <a:bodyPr lIns="0" tIns="0" rIns="0" bIns="0" rtlCol="0" anchor="t">
            <a:spAutoFit/>
          </a:bodyPr>
          <a:lstStyle/>
          <a:p>
            <a:pPr marL="0" lvl="0" indent="0">
              <a:lnSpc>
                <a:spcPts val="2355"/>
              </a:lnSpc>
            </a:pPr>
            <a:r>
              <a:rPr lang="en-US" sz="2400" u="none" strike="noStrike" dirty="0">
                <a:solidFill>
                  <a:srgbClr val="FFFFFF"/>
                </a:solidFill>
              </a:rPr>
              <a:t>he year 2018 witnessed a further increase in churn rate, with 2593 accounts being churned.</a:t>
            </a:r>
          </a:p>
        </p:txBody>
      </p:sp>
      <p:sp>
        <p:nvSpPr>
          <p:cNvPr id="25" name="TextBox 25"/>
          <p:cNvSpPr txBox="1"/>
          <p:nvPr/>
        </p:nvSpPr>
        <p:spPr>
          <a:xfrm>
            <a:off x="1952673" y="6333541"/>
            <a:ext cx="4656045" cy="1231106"/>
          </a:xfrm>
          <a:prstGeom prst="rect">
            <a:avLst/>
          </a:prstGeom>
        </p:spPr>
        <p:txBody>
          <a:bodyPr lIns="0" tIns="0" rIns="0" bIns="0" rtlCol="0" anchor="t">
            <a:spAutoFit/>
          </a:bodyPr>
          <a:lstStyle/>
          <a:p>
            <a:pPr marL="0" lvl="0" indent="0" algn="r">
              <a:lnSpc>
                <a:spcPts val="2355"/>
              </a:lnSpc>
            </a:pPr>
            <a:r>
              <a:rPr lang="en-US" sz="2400" u="none" strike="noStrike" dirty="0">
                <a:solidFill>
                  <a:srgbClr val="FFFFFF"/>
                </a:solidFill>
              </a:rPr>
              <a:t>In the current year, 2019, we are experiencing the highest churn rate so far, with a count of 3313 accounts being exited by customers.</a:t>
            </a:r>
          </a:p>
        </p:txBody>
      </p:sp>
      <p:sp>
        <p:nvSpPr>
          <p:cNvPr id="27" name="Freeform 27"/>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8" name="Freeform 28"/>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0" name="TextBox 29">
            <a:extLst>
              <a:ext uri="{FF2B5EF4-FFF2-40B4-BE49-F238E27FC236}">
                <a16:creationId xmlns:a16="http://schemas.microsoft.com/office/drawing/2014/main" xmlns="" id="{22C786B8-A577-4600-AC98-ACAF74DCE72A}"/>
              </a:ext>
            </a:extLst>
          </p:cNvPr>
          <p:cNvSpPr txBox="1"/>
          <p:nvPr/>
        </p:nvSpPr>
        <p:spPr>
          <a:xfrm>
            <a:off x="2282973" y="991289"/>
            <a:ext cx="11789228" cy="830997"/>
          </a:xfrm>
          <a:prstGeom prst="rect">
            <a:avLst/>
          </a:prstGeom>
          <a:noFill/>
        </p:spPr>
        <p:txBody>
          <a:bodyPr wrap="square">
            <a:spAutoFit/>
          </a:bodyPr>
          <a:lstStyle/>
          <a:p>
            <a:r>
              <a:rPr lang="en-US" sz="4800" b="1" i="0" dirty="0">
                <a:solidFill>
                  <a:schemeClr val="bg1"/>
                </a:solidFill>
                <a:effectLst/>
              </a:rPr>
              <a:t>Year-wise Churn Rate Analysis</a:t>
            </a:r>
            <a:endParaRPr lang="en-US" sz="4800"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xmlns="" r:embed="rId6"/>
                </a:ext>
              </a:extLst>
            </a:blip>
            <a:stretch>
              <a:fillRect/>
            </a:stretch>
          </a:blipFill>
        </p:spPr>
      </p:sp>
      <p:grpSp>
        <p:nvGrpSpPr>
          <p:cNvPr id="5" name="Group 5"/>
          <p:cNvGrpSpPr/>
          <p:nvPr/>
        </p:nvGrpSpPr>
        <p:grpSpPr>
          <a:xfrm>
            <a:off x="5520658" y="3240029"/>
            <a:ext cx="1142373" cy="114237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11" name="Freeform 11"/>
          <p:cNvSpPr/>
          <p:nvPr/>
        </p:nvSpPr>
        <p:spPr>
          <a:xfrm>
            <a:off x="5725261" y="3453964"/>
            <a:ext cx="733166" cy="714504"/>
          </a:xfrm>
          <a:custGeom>
            <a:avLst/>
            <a:gdLst/>
            <a:ahLst/>
            <a:cxnLst/>
            <a:rect l="l" t="t" r="r" b="b"/>
            <a:pathLst>
              <a:path w="733166" h="714504">
                <a:moveTo>
                  <a:pt x="0" y="0"/>
                </a:moveTo>
                <a:lnTo>
                  <a:pt x="733166" y="0"/>
                </a:lnTo>
                <a:lnTo>
                  <a:pt x="733166" y="714504"/>
                </a:lnTo>
                <a:lnTo>
                  <a:pt x="0" y="71450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nvGrpSpPr>
          <p:cNvPr id="12" name="Group 12"/>
          <p:cNvGrpSpPr/>
          <p:nvPr/>
        </p:nvGrpSpPr>
        <p:grpSpPr>
          <a:xfrm>
            <a:off x="5520658" y="5182483"/>
            <a:ext cx="1142373" cy="114237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17" name="Freeform 17"/>
          <p:cNvSpPr/>
          <p:nvPr/>
        </p:nvSpPr>
        <p:spPr>
          <a:xfrm>
            <a:off x="5799040" y="5431446"/>
            <a:ext cx="585607" cy="669613"/>
          </a:xfrm>
          <a:custGeom>
            <a:avLst/>
            <a:gdLst/>
            <a:ahLst/>
            <a:cxnLst/>
            <a:rect l="l" t="t" r="r" b="b"/>
            <a:pathLst>
              <a:path w="585607" h="669613">
                <a:moveTo>
                  <a:pt x="0" y="0"/>
                </a:moveTo>
                <a:lnTo>
                  <a:pt x="585608" y="0"/>
                </a:lnTo>
                <a:lnTo>
                  <a:pt x="585608" y="669613"/>
                </a:lnTo>
                <a:lnTo>
                  <a:pt x="0" y="669613"/>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grpSp>
        <p:nvGrpSpPr>
          <p:cNvPr id="18" name="Group 18"/>
          <p:cNvGrpSpPr/>
          <p:nvPr/>
        </p:nvGrpSpPr>
        <p:grpSpPr>
          <a:xfrm>
            <a:off x="5520658" y="7125268"/>
            <a:ext cx="1142373" cy="114237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23" name="Freeform 23"/>
          <p:cNvSpPr/>
          <p:nvPr/>
        </p:nvSpPr>
        <p:spPr>
          <a:xfrm>
            <a:off x="5818393" y="7372606"/>
            <a:ext cx="566255" cy="720926"/>
          </a:xfrm>
          <a:custGeom>
            <a:avLst/>
            <a:gdLst/>
            <a:ahLst/>
            <a:cxnLst/>
            <a:rect l="l" t="t" r="r" b="b"/>
            <a:pathLst>
              <a:path w="566255" h="720926">
                <a:moveTo>
                  <a:pt x="0" y="0"/>
                </a:moveTo>
                <a:lnTo>
                  <a:pt x="566255" y="0"/>
                </a:lnTo>
                <a:lnTo>
                  <a:pt x="566255" y="720926"/>
                </a:lnTo>
                <a:lnTo>
                  <a:pt x="0" y="72092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27" name="TextBox 26">
            <a:extLst>
              <a:ext uri="{FF2B5EF4-FFF2-40B4-BE49-F238E27FC236}">
                <a16:creationId xmlns:a16="http://schemas.microsoft.com/office/drawing/2014/main" xmlns="" id="{46CFE048-8E91-4C78-A512-F408E91CE87F}"/>
              </a:ext>
            </a:extLst>
          </p:cNvPr>
          <p:cNvSpPr txBox="1"/>
          <p:nvPr/>
        </p:nvSpPr>
        <p:spPr>
          <a:xfrm>
            <a:off x="6918847" y="1034882"/>
            <a:ext cx="10634369" cy="8402300"/>
          </a:xfrm>
          <a:prstGeom prst="rect">
            <a:avLst/>
          </a:prstGeom>
          <a:noFill/>
        </p:spPr>
        <p:txBody>
          <a:bodyPr wrap="square">
            <a:spAutoFit/>
          </a:bodyPr>
          <a:lstStyle/>
          <a:p>
            <a:pPr algn="l"/>
            <a:r>
              <a:rPr lang="en-US" sz="3600" b="1" i="0" dirty="0">
                <a:solidFill>
                  <a:schemeClr val="bg1"/>
                </a:solidFill>
                <a:effectLst/>
              </a:rPr>
              <a:t>Strategies to Control Churn Rate:</a:t>
            </a:r>
          </a:p>
          <a:p>
            <a:pPr algn="l"/>
            <a:endParaRPr lang="en-US" sz="2800" b="1" i="0" dirty="0">
              <a:solidFill>
                <a:schemeClr val="bg1"/>
              </a:solidFill>
              <a:effectLst/>
            </a:endParaRPr>
          </a:p>
          <a:p>
            <a:pPr algn="l"/>
            <a:r>
              <a:rPr lang="en-US" sz="2800" b="1" i="0" dirty="0">
                <a:solidFill>
                  <a:schemeClr val="bg1"/>
                </a:solidFill>
                <a:effectLst/>
              </a:rPr>
              <a:t>Targeted Retention Campaigns: Implement targeted retention campaigns based on customer segmentation to address specific needs and preferences, reducing churn.</a:t>
            </a:r>
          </a:p>
          <a:p>
            <a:pPr algn="l"/>
            <a:endParaRPr lang="en-US" sz="2800" b="1" i="0" dirty="0">
              <a:solidFill>
                <a:schemeClr val="bg1"/>
              </a:solidFill>
              <a:effectLst/>
            </a:endParaRPr>
          </a:p>
          <a:p>
            <a:pPr algn="l"/>
            <a:r>
              <a:rPr lang="en-US" sz="2800" b="1" i="0" dirty="0">
                <a:solidFill>
                  <a:schemeClr val="bg1"/>
                </a:solidFill>
                <a:effectLst/>
              </a:rPr>
              <a:t>Enhanced Customer Service: Enhance customer service and support to improve overall satisfaction and loyalty, thereby reducing churn.</a:t>
            </a:r>
          </a:p>
          <a:p>
            <a:pPr algn="l"/>
            <a:endParaRPr lang="en-US" sz="2800" b="1" i="0" dirty="0">
              <a:solidFill>
                <a:schemeClr val="bg1"/>
              </a:solidFill>
              <a:effectLst/>
            </a:endParaRPr>
          </a:p>
          <a:p>
            <a:pPr algn="l"/>
            <a:r>
              <a:rPr lang="en-US" sz="2800" b="1" i="0" dirty="0">
                <a:solidFill>
                  <a:schemeClr val="bg1"/>
                </a:solidFill>
                <a:effectLst/>
              </a:rPr>
              <a:t>Loyalty Programs: Introduce loyalty programs or incentives to incentivize customer loyalty and encourage retention.</a:t>
            </a:r>
          </a:p>
          <a:p>
            <a:pPr algn="l"/>
            <a:endParaRPr lang="en-US" sz="2800" b="1" i="0" dirty="0">
              <a:solidFill>
                <a:schemeClr val="bg1"/>
              </a:solidFill>
              <a:effectLst/>
            </a:endParaRPr>
          </a:p>
          <a:p>
            <a:pPr algn="l"/>
            <a:r>
              <a:rPr lang="en-US" sz="2800" b="1" i="0" dirty="0">
                <a:solidFill>
                  <a:schemeClr val="bg1"/>
                </a:solidFill>
                <a:effectLst/>
              </a:rPr>
              <a:t>Personalized Marketing: Personalize marketing efforts to address individual customer needs and preferences, fostering stronger customer relationships and reducing churn.</a:t>
            </a:r>
          </a:p>
          <a:p>
            <a:pPr algn="l"/>
            <a:endParaRPr lang="en-US" sz="2800" b="1" i="0" dirty="0">
              <a:solidFill>
                <a:schemeClr val="bg1"/>
              </a:solidFill>
              <a:effectLst/>
            </a:endParaRPr>
          </a:p>
          <a:p>
            <a:pPr algn="l"/>
            <a:r>
              <a:rPr lang="en-US" sz="2800" b="1" i="0" dirty="0">
                <a:solidFill>
                  <a:schemeClr val="bg1"/>
                </a:solidFill>
                <a:effectLst/>
              </a:rPr>
              <a:t>Product Optimization: Improve product offerings or features to meet evolving customer expectations, increasing satisfaction and reducing churn.</a:t>
            </a:r>
            <a:endParaRPr lang="en-US" sz="2800" b="0" i="0" dirty="0">
              <a:solidFill>
                <a:schemeClr val="bg1"/>
              </a:solidFill>
              <a:effectLst/>
            </a:endParaRPr>
          </a:p>
        </p:txBody>
      </p:sp>
    </p:spTree>
    <p:extLst>
      <p:ext uri="{BB962C8B-B14F-4D97-AF65-F5344CB8AC3E}">
        <p14:creationId xmlns:p14="http://schemas.microsoft.com/office/powerpoint/2010/main" xmlns="" val="582404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AutoShape 2"/>
          <p:cNvSpPr/>
          <p:nvPr/>
        </p:nvSpPr>
        <p:spPr>
          <a:xfrm flipH="1">
            <a:off x="6631624" y="3858067"/>
            <a:ext cx="21837" cy="6096424"/>
          </a:xfrm>
          <a:prstGeom prst="line">
            <a:avLst/>
          </a:prstGeom>
          <a:ln w="47625" cap="flat">
            <a:solidFill>
              <a:srgbClr val="FFFFFF"/>
            </a:solidFill>
            <a:prstDash val="solid"/>
            <a:headEnd type="none" w="sm" len="sm"/>
            <a:tailEnd type="none" w="sm" len="sm"/>
          </a:ln>
        </p:spPr>
      </p:sp>
      <p:sp>
        <p:nvSpPr>
          <p:cNvPr id="3" name="TextBox 3"/>
          <p:cNvSpPr txBox="1"/>
          <p:nvPr/>
        </p:nvSpPr>
        <p:spPr>
          <a:xfrm>
            <a:off x="1138414" y="5677975"/>
            <a:ext cx="6361773" cy="1107996"/>
          </a:xfrm>
          <a:prstGeom prst="rect">
            <a:avLst/>
          </a:prstGeom>
        </p:spPr>
        <p:txBody>
          <a:bodyPr wrap="square" lIns="0" tIns="0" rIns="0" bIns="0" rtlCol="0" anchor="t">
            <a:spAutoFit/>
          </a:bodyPr>
          <a:lstStyle/>
          <a:p>
            <a:pPr marL="0" lvl="0" indent="0" algn="l" rtl="0">
              <a:spcBef>
                <a:spcPts val="0"/>
              </a:spcBef>
              <a:spcAft>
                <a:spcPts val="0"/>
              </a:spcAft>
              <a:buClr>
                <a:schemeClr val="hlink"/>
              </a:buClr>
              <a:buSzPts val="1100"/>
              <a:buFont typeface="Arial"/>
              <a:buNone/>
            </a:pPr>
            <a:r>
              <a:rPr lang="en-US" sz="3600" dirty="0">
                <a:solidFill>
                  <a:schemeClr val="bg1"/>
                </a:solidFill>
              </a:rPr>
              <a:t>Male has 2867 active </a:t>
            </a:r>
          </a:p>
          <a:p>
            <a:pPr marL="0" lvl="0" indent="0" algn="l" rtl="0">
              <a:spcBef>
                <a:spcPts val="0"/>
              </a:spcBef>
              <a:spcAft>
                <a:spcPts val="0"/>
              </a:spcAft>
              <a:buClr>
                <a:schemeClr val="hlink"/>
              </a:buClr>
              <a:buSzPts val="1100"/>
              <a:buFont typeface="Arial"/>
              <a:buNone/>
            </a:pPr>
            <a:r>
              <a:rPr lang="en-US" sz="3600" dirty="0">
                <a:solidFill>
                  <a:schemeClr val="bg1"/>
                </a:solidFill>
              </a:rPr>
              <a:t>accounts.</a:t>
            </a:r>
          </a:p>
        </p:txBody>
      </p:sp>
      <p:sp>
        <p:nvSpPr>
          <p:cNvPr id="11" name="Freeform 11"/>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2"/>
            <a:stretch>
              <a:fillRect t="-137172"/>
            </a:stretch>
          </a:blipFill>
        </p:spPr>
      </p:sp>
      <p:grpSp>
        <p:nvGrpSpPr>
          <p:cNvPr id="12" name="Group 12"/>
          <p:cNvGrpSpPr/>
          <p:nvPr/>
        </p:nvGrpSpPr>
        <p:grpSpPr>
          <a:xfrm>
            <a:off x="11807534" y="0"/>
            <a:ext cx="6254290" cy="10287000"/>
            <a:chOff x="0" y="0"/>
            <a:chExt cx="3860673" cy="6350000"/>
          </a:xfrm>
        </p:grpSpPr>
        <p:sp>
          <p:nvSpPr>
            <p:cNvPr id="13" name="Freeform 13"/>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3"/>
              <a:stretch>
                <a:fillRect l="-73436" r="-73436"/>
              </a:stretch>
            </a:blipFill>
          </p:spPr>
        </p:sp>
      </p:grpSp>
      <p:sp>
        <p:nvSpPr>
          <p:cNvPr id="14" name="Freeform 14"/>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2"/>
            <a:stretch>
              <a:fillRect t="-137172"/>
            </a:stretch>
          </a:blipFill>
        </p:spPr>
      </p:sp>
      <p:sp>
        <p:nvSpPr>
          <p:cNvPr id="20" name="TextBox 20"/>
          <p:cNvSpPr txBox="1"/>
          <p:nvPr/>
        </p:nvSpPr>
        <p:spPr>
          <a:xfrm>
            <a:off x="3911829" y="1682820"/>
            <a:ext cx="6070372" cy="1077218"/>
          </a:xfrm>
          <a:prstGeom prst="rect">
            <a:avLst/>
          </a:prstGeom>
        </p:spPr>
        <p:txBody>
          <a:bodyPr wrap="square" lIns="0" tIns="0" rIns="0" bIns="0" rtlCol="0" anchor="t">
            <a:spAutoFit/>
          </a:bodyPr>
          <a:lstStyle/>
          <a:p>
            <a:pPr marL="0" lvl="0" indent="0">
              <a:lnSpc>
                <a:spcPts val="9625"/>
              </a:lnSpc>
              <a:spcBef>
                <a:spcPct val="0"/>
              </a:spcBef>
            </a:pPr>
            <a:r>
              <a:rPr lang="en-US" sz="4000" dirty="0">
                <a:solidFill>
                  <a:srgbClr val="FFFFFF"/>
                </a:solidFill>
              </a:rPr>
              <a:t>Gender Distribution</a:t>
            </a:r>
          </a:p>
        </p:txBody>
      </p:sp>
      <p:sp>
        <p:nvSpPr>
          <p:cNvPr id="21" name="TextBox 21"/>
          <p:cNvSpPr txBox="1"/>
          <p:nvPr/>
        </p:nvSpPr>
        <p:spPr>
          <a:xfrm>
            <a:off x="6958885" y="5671819"/>
            <a:ext cx="4823310" cy="1107996"/>
          </a:xfrm>
          <a:prstGeom prst="rect">
            <a:avLst/>
          </a:prstGeom>
        </p:spPr>
        <p:txBody>
          <a:bodyPr wrap="square" lIns="0" tIns="0" rIns="0" bIns="0" rtlCol="0" anchor="t">
            <a:spAutoFit/>
          </a:bodyPr>
          <a:lstStyle/>
          <a:p>
            <a:pPr marL="0" lvl="0" indent="0" algn="r" rtl="0">
              <a:spcBef>
                <a:spcPts val="0"/>
              </a:spcBef>
              <a:spcAft>
                <a:spcPts val="0"/>
              </a:spcAft>
              <a:buClr>
                <a:schemeClr val="hlink"/>
              </a:buClr>
              <a:buSzPts val="1100"/>
              <a:buFont typeface="Arial"/>
              <a:buNone/>
            </a:pPr>
            <a:r>
              <a:rPr lang="en-US" sz="3600" dirty="0">
                <a:solidFill>
                  <a:schemeClr val="bg1"/>
                </a:solidFill>
              </a:rPr>
              <a:t>Female has 2284 active accounts.</a:t>
            </a:r>
          </a:p>
        </p:txBody>
      </p:sp>
      <p:sp>
        <p:nvSpPr>
          <p:cNvPr id="22" name="TextBox 22"/>
          <p:cNvSpPr txBox="1"/>
          <p:nvPr/>
        </p:nvSpPr>
        <p:spPr>
          <a:xfrm>
            <a:off x="7068615" y="4418813"/>
            <a:ext cx="5112691" cy="415435"/>
          </a:xfrm>
          <a:prstGeom prst="rect">
            <a:avLst/>
          </a:prstGeom>
        </p:spPr>
        <p:txBody>
          <a:bodyPr wrap="square" lIns="0" tIns="0" rIns="0" bIns="0" rtlCol="0" anchor="t">
            <a:spAutoFit/>
          </a:bodyPr>
          <a:lstStyle/>
          <a:p>
            <a:pPr marL="0" lvl="0" indent="0" algn="ctr">
              <a:lnSpc>
                <a:spcPts val="3057"/>
              </a:lnSpc>
              <a:spcBef>
                <a:spcPct val="0"/>
              </a:spcBef>
            </a:pPr>
            <a:r>
              <a:rPr lang="en-US" sz="3200" b="1" dirty="0">
                <a:solidFill>
                  <a:srgbClr val="FFFFFF"/>
                </a:solidFill>
              </a:rPr>
              <a:t>FEMALE</a:t>
            </a:r>
          </a:p>
        </p:txBody>
      </p:sp>
      <p:sp>
        <p:nvSpPr>
          <p:cNvPr id="23" name="TextBox 23"/>
          <p:cNvSpPr txBox="1"/>
          <p:nvPr/>
        </p:nvSpPr>
        <p:spPr>
          <a:xfrm>
            <a:off x="855742" y="4412658"/>
            <a:ext cx="4026849" cy="427746"/>
          </a:xfrm>
          <a:prstGeom prst="rect">
            <a:avLst/>
          </a:prstGeom>
        </p:spPr>
        <p:txBody>
          <a:bodyPr lIns="0" tIns="0" rIns="0" bIns="0" rtlCol="0" anchor="t">
            <a:spAutoFit/>
          </a:bodyPr>
          <a:lstStyle/>
          <a:p>
            <a:pPr marL="0" lvl="0" indent="0" algn="ctr">
              <a:lnSpc>
                <a:spcPts val="3057"/>
              </a:lnSpc>
              <a:spcBef>
                <a:spcPct val="0"/>
              </a:spcBef>
            </a:pPr>
            <a:r>
              <a:rPr lang="en-IN" sz="3600" b="1" dirty="0">
                <a:solidFill>
                  <a:schemeClr val="bg1"/>
                </a:solidFill>
              </a:rPr>
              <a:t>MALE</a:t>
            </a:r>
            <a:endParaRPr lang="en-US" sz="2215" b="1" dirty="0">
              <a:solidFill>
                <a:schemeClr val="bg1"/>
              </a:solidFill>
            </a:endParaRPr>
          </a:p>
        </p:txBody>
      </p:sp>
    </p:spTree>
    <p:extLst>
      <p:ext uri="{BB962C8B-B14F-4D97-AF65-F5344CB8AC3E}">
        <p14:creationId xmlns:p14="http://schemas.microsoft.com/office/powerpoint/2010/main" xmlns="" val="529078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0899382" y="-54747"/>
            <a:ext cx="8958965" cy="9313047"/>
            <a:chOff x="0" y="0"/>
            <a:chExt cx="6108573" cy="6350000"/>
          </a:xfrm>
        </p:grpSpPr>
        <p:sp>
          <p:nvSpPr>
            <p:cNvPr id="3" name="Freeform 3"/>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28012" r="-28012"/>
              </a:stretch>
            </a:blipFill>
          </p:spPr>
        </p:sp>
      </p:grpSp>
      <p:sp>
        <p:nvSpPr>
          <p:cNvPr id="4" name="Freeform 4"/>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9833387" y="-1033334"/>
            <a:ext cx="2293320" cy="2293320"/>
          </a:xfrm>
          <a:custGeom>
            <a:avLst/>
            <a:gdLst/>
            <a:ahLst/>
            <a:cxnLst/>
            <a:rect l="l" t="t" r="r" b="b"/>
            <a:pathLst>
              <a:path w="2293320" h="2293320">
                <a:moveTo>
                  <a:pt x="0" y="0"/>
                </a:moveTo>
                <a:lnTo>
                  <a:pt x="2293320" y="0"/>
                </a:lnTo>
                <a:lnTo>
                  <a:pt x="2293320" y="2293319"/>
                </a:lnTo>
                <a:lnTo>
                  <a:pt x="0" y="229331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10" name="Group 10"/>
          <p:cNvGrpSpPr/>
          <p:nvPr/>
        </p:nvGrpSpPr>
        <p:grpSpPr>
          <a:xfrm>
            <a:off x="-1543050" y="-54747"/>
            <a:ext cx="2760734" cy="10341747"/>
            <a:chOff x="0" y="0"/>
            <a:chExt cx="727107" cy="2723752"/>
          </a:xfrm>
        </p:grpSpPr>
        <p:sp>
          <p:nvSpPr>
            <p:cNvPr id="11" name="Freeform 11"/>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solidFill>
              <a:srgbClr val="145DA0"/>
            </a:solidFill>
          </p:spPr>
        </p:sp>
        <p:sp>
          <p:nvSpPr>
            <p:cNvPr id="12" name="TextBox 12"/>
            <p:cNvSpPr txBox="1"/>
            <p:nvPr/>
          </p:nvSpPr>
          <p:spPr>
            <a:xfrm>
              <a:off x="0" y="-38100"/>
              <a:ext cx="727107" cy="2761852"/>
            </a:xfrm>
            <a:prstGeom prst="rect">
              <a:avLst/>
            </a:prstGeom>
          </p:spPr>
          <p:txBody>
            <a:bodyPr lIns="50800" tIns="50800" rIns="50800" bIns="50800" rtlCol="0" anchor="ctr"/>
            <a:lstStyle/>
            <a:p>
              <a:pPr algn="ctr">
                <a:lnSpc>
                  <a:spcPts val="2605"/>
                </a:lnSpc>
              </a:pPr>
              <a:endParaRPr/>
            </a:p>
          </p:txBody>
        </p:sp>
      </p:grpSp>
      <p:sp>
        <p:nvSpPr>
          <p:cNvPr id="13" name="TextBox 13"/>
          <p:cNvSpPr txBox="1"/>
          <p:nvPr/>
        </p:nvSpPr>
        <p:spPr>
          <a:xfrm>
            <a:off x="2908830" y="381628"/>
            <a:ext cx="6235170" cy="944489"/>
          </a:xfrm>
          <a:prstGeom prst="rect">
            <a:avLst/>
          </a:prstGeom>
        </p:spPr>
        <p:txBody>
          <a:bodyPr wrap="square" lIns="0" tIns="0" rIns="0" bIns="0" rtlCol="0" anchor="t">
            <a:spAutoFit/>
          </a:bodyPr>
          <a:lstStyle/>
          <a:p>
            <a:pPr marL="0" lvl="0" indent="0" algn="ctr">
              <a:lnSpc>
                <a:spcPts val="7884"/>
              </a:lnSpc>
              <a:spcBef>
                <a:spcPct val="0"/>
              </a:spcBef>
            </a:pPr>
            <a:r>
              <a:rPr lang="en-US" sz="4400" b="1" dirty="0">
                <a:solidFill>
                  <a:srgbClr val="FFFFFF"/>
                </a:solidFill>
              </a:rPr>
              <a:t>Credit Card Holders</a:t>
            </a:r>
          </a:p>
        </p:txBody>
      </p:sp>
      <p:graphicFrame>
        <p:nvGraphicFramePr>
          <p:cNvPr id="34" name="Diagram 33">
            <a:extLst>
              <a:ext uri="{FF2B5EF4-FFF2-40B4-BE49-F238E27FC236}">
                <a16:creationId xmlns:a16="http://schemas.microsoft.com/office/drawing/2014/main" xmlns="" id="{ADC3A74F-824D-4FC1-B9F7-71CB7D220605}"/>
              </a:ext>
            </a:extLst>
          </p:cNvPr>
          <p:cNvGraphicFramePr/>
          <p:nvPr>
            <p:extLst>
              <p:ext uri="{D42A27DB-BD31-4B8C-83A1-F6EECF244321}">
                <p14:modId xmlns:p14="http://schemas.microsoft.com/office/powerpoint/2010/main" xmlns="" val="2098575845"/>
              </p:ext>
            </p:extLst>
          </p:nvPr>
        </p:nvGraphicFramePr>
        <p:xfrm>
          <a:off x="874422" y="2019300"/>
          <a:ext cx="9259201" cy="52324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6" name="TextBox 35">
            <a:extLst>
              <a:ext uri="{FF2B5EF4-FFF2-40B4-BE49-F238E27FC236}">
                <a16:creationId xmlns:a16="http://schemas.microsoft.com/office/drawing/2014/main" xmlns="" id="{208B1464-DEE4-446E-93F5-11B593B3A5C0}"/>
              </a:ext>
            </a:extLst>
          </p:cNvPr>
          <p:cNvSpPr txBox="1"/>
          <p:nvPr/>
        </p:nvSpPr>
        <p:spPr>
          <a:xfrm>
            <a:off x="2528326" y="7615926"/>
            <a:ext cx="3157857" cy="646331"/>
          </a:xfrm>
          <a:prstGeom prst="rect">
            <a:avLst/>
          </a:prstGeom>
          <a:noFill/>
        </p:spPr>
        <p:txBody>
          <a:bodyPr wrap="square">
            <a:spAutoFit/>
          </a:bodyPr>
          <a:lstStyle/>
          <a:p>
            <a:pPr marL="0" lvl="0" indent="0" algn="l" rtl="0">
              <a:spcBef>
                <a:spcPts val="0"/>
              </a:spcBef>
              <a:spcAft>
                <a:spcPts val="0"/>
              </a:spcAft>
              <a:buNone/>
            </a:pPr>
            <a:r>
              <a:rPr lang="en-IN" sz="1800" dirty="0">
                <a:solidFill>
                  <a:schemeClr val="bg1"/>
                </a:solidFill>
                <a:ea typeface="Bebas Neue"/>
                <a:cs typeface="Bebas Neue"/>
                <a:sym typeface="Bebas Neue"/>
              </a:rPr>
              <a:t>ACTIVE:  1549 customers</a:t>
            </a:r>
          </a:p>
          <a:p>
            <a:pPr marL="0" lvl="0" indent="0" algn="l" rtl="0">
              <a:spcBef>
                <a:spcPts val="0"/>
              </a:spcBef>
              <a:spcAft>
                <a:spcPts val="0"/>
              </a:spcAft>
              <a:buNone/>
            </a:pPr>
            <a:endParaRPr lang="en-IN" sz="1800" dirty="0">
              <a:solidFill>
                <a:schemeClr val="bg1"/>
              </a:solidFill>
              <a:ea typeface="Bebas Neue"/>
              <a:cs typeface="Bebas Neue"/>
              <a:sym typeface="Bebas Neue"/>
            </a:endParaRPr>
          </a:p>
        </p:txBody>
      </p:sp>
      <p:sp>
        <p:nvSpPr>
          <p:cNvPr id="38" name="TextBox 37">
            <a:extLst>
              <a:ext uri="{FF2B5EF4-FFF2-40B4-BE49-F238E27FC236}">
                <a16:creationId xmlns:a16="http://schemas.microsoft.com/office/drawing/2014/main" xmlns="" id="{A186667C-6B72-4278-9006-162074DA8D66}"/>
              </a:ext>
            </a:extLst>
          </p:cNvPr>
          <p:cNvSpPr txBox="1"/>
          <p:nvPr/>
        </p:nvSpPr>
        <p:spPr>
          <a:xfrm>
            <a:off x="2528326" y="8824149"/>
            <a:ext cx="3446931" cy="646331"/>
          </a:xfrm>
          <a:prstGeom prst="rect">
            <a:avLst/>
          </a:prstGeom>
          <a:noFill/>
        </p:spPr>
        <p:txBody>
          <a:bodyPr wrap="square">
            <a:spAutoFit/>
          </a:bodyPr>
          <a:lstStyle/>
          <a:p>
            <a:pPr lvl="0"/>
            <a:r>
              <a:rPr lang="en-IN" sz="1800" dirty="0">
                <a:solidFill>
                  <a:schemeClr val="bg1"/>
                </a:solidFill>
                <a:ea typeface="Bebas Neue"/>
                <a:cs typeface="Bebas Neue"/>
                <a:sym typeface="Bebas Neue"/>
              </a:rPr>
              <a:t>Not ACTIVE: 1349 customers</a:t>
            </a:r>
          </a:p>
          <a:p>
            <a:pPr lvl="0"/>
            <a:endParaRPr lang="en-IN" sz="1800" dirty="0">
              <a:solidFill>
                <a:schemeClr val="bg1"/>
              </a:solidFill>
              <a:ea typeface="Bebas Neue"/>
              <a:cs typeface="Bebas Neue"/>
              <a:sym typeface="Bebas Neue"/>
            </a:endParaRPr>
          </a:p>
        </p:txBody>
      </p:sp>
      <p:sp>
        <p:nvSpPr>
          <p:cNvPr id="39" name="TextBox 38">
            <a:extLst>
              <a:ext uri="{FF2B5EF4-FFF2-40B4-BE49-F238E27FC236}">
                <a16:creationId xmlns:a16="http://schemas.microsoft.com/office/drawing/2014/main" xmlns="" id="{B3C6C201-9FFD-4C50-B3CB-E677FA763B9C}"/>
              </a:ext>
            </a:extLst>
          </p:cNvPr>
          <p:cNvSpPr txBox="1"/>
          <p:nvPr/>
        </p:nvSpPr>
        <p:spPr>
          <a:xfrm>
            <a:off x="6404078" y="7566153"/>
            <a:ext cx="3157857" cy="646331"/>
          </a:xfrm>
          <a:prstGeom prst="rect">
            <a:avLst/>
          </a:prstGeom>
          <a:noFill/>
        </p:spPr>
        <p:txBody>
          <a:bodyPr wrap="square">
            <a:spAutoFit/>
          </a:bodyPr>
          <a:lstStyle/>
          <a:p>
            <a:pPr marL="0" lvl="0" indent="0" algn="l" rtl="0">
              <a:spcBef>
                <a:spcPts val="0"/>
              </a:spcBef>
              <a:spcAft>
                <a:spcPts val="0"/>
              </a:spcAft>
              <a:buNone/>
            </a:pPr>
            <a:r>
              <a:rPr lang="en-IN" sz="1800" dirty="0">
                <a:solidFill>
                  <a:schemeClr val="bg1"/>
                </a:solidFill>
                <a:ea typeface="Bebas Neue"/>
                <a:cs typeface="Bebas Neue"/>
                <a:sym typeface="Bebas Neue"/>
              </a:rPr>
              <a:t>ACTIVE:  409 customers</a:t>
            </a:r>
          </a:p>
          <a:p>
            <a:pPr marL="0" lvl="0" indent="0" algn="l" rtl="0">
              <a:spcBef>
                <a:spcPts val="0"/>
              </a:spcBef>
              <a:spcAft>
                <a:spcPts val="0"/>
              </a:spcAft>
              <a:buNone/>
            </a:pPr>
            <a:endParaRPr lang="en-IN" sz="1800" dirty="0">
              <a:solidFill>
                <a:schemeClr val="bg1"/>
              </a:solidFill>
              <a:ea typeface="Bebas Neue"/>
              <a:cs typeface="Bebas Neue"/>
              <a:sym typeface="Bebas Neue"/>
            </a:endParaRPr>
          </a:p>
        </p:txBody>
      </p:sp>
      <p:sp>
        <p:nvSpPr>
          <p:cNvPr id="40" name="TextBox 39">
            <a:extLst>
              <a:ext uri="{FF2B5EF4-FFF2-40B4-BE49-F238E27FC236}">
                <a16:creationId xmlns:a16="http://schemas.microsoft.com/office/drawing/2014/main" xmlns="" id="{5939136D-4B54-4216-9B07-573854637352}"/>
              </a:ext>
            </a:extLst>
          </p:cNvPr>
          <p:cNvSpPr txBox="1"/>
          <p:nvPr/>
        </p:nvSpPr>
        <p:spPr>
          <a:xfrm>
            <a:off x="6404078" y="8774376"/>
            <a:ext cx="3446931" cy="646331"/>
          </a:xfrm>
          <a:prstGeom prst="rect">
            <a:avLst/>
          </a:prstGeom>
          <a:noFill/>
        </p:spPr>
        <p:txBody>
          <a:bodyPr wrap="square">
            <a:spAutoFit/>
          </a:bodyPr>
          <a:lstStyle/>
          <a:p>
            <a:pPr lvl="0"/>
            <a:r>
              <a:rPr lang="en-IN" sz="1800" dirty="0">
                <a:solidFill>
                  <a:schemeClr val="bg1"/>
                </a:solidFill>
                <a:ea typeface="Bebas Neue"/>
                <a:cs typeface="Bebas Neue"/>
                <a:sym typeface="Bebas Neue"/>
              </a:rPr>
              <a:t>Not ACTIVE: 695 customers</a:t>
            </a:r>
          </a:p>
          <a:p>
            <a:pPr lvl="0"/>
            <a:endParaRPr lang="en-IN" sz="1800" dirty="0">
              <a:solidFill>
                <a:schemeClr val="bg1"/>
              </a:solidFill>
              <a:ea typeface="Bebas Neue"/>
              <a:cs typeface="Bebas Neue"/>
              <a:sym typeface="Bebas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Shape 1877"/>
        <p:cNvGrpSpPr/>
        <p:nvPr/>
      </p:nvGrpSpPr>
      <p:grpSpPr>
        <a:xfrm>
          <a:off x="0" y="0"/>
          <a:ext cx="0" cy="0"/>
          <a:chOff x="0" y="0"/>
          <a:chExt cx="0" cy="0"/>
        </a:xfrm>
      </p:grpSpPr>
      <p:sp>
        <p:nvSpPr>
          <p:cNvPr id="1878" name="Google Shape;1878;p61"/>
          <p:cNvSpPr txBox="1">
            <a:spLocks noGrp="1"/>
          </p:cNvSpPr>
          <p:nvPr>
            <p:ph type="title"/>
          </p:nvPr>
        </p:nvSpPr>
        <p:spPr>
          <a:xfrm>
            <a:off x="4811516" y="800100"/>
            <a:ext cx="8229600" cy="1143000"/>
          </a:xfrm>
          <a:prstGeom prst="rect">
            <a:avLst/>
          </a:prstGeom>
        </p:spPr>
        <p:txBody>
          <a:bodyPr spcFirstLastPara="1" vert="horz" wrap="square" lIns="182850" tIns="182850" rIns="182850" bIns="182850" rtlCol="0" anchor="t" anchorCtr="0">
            <a:noAutofit/>
          </a:bodyPr>
          <a:lstStyle/>
          <a:p>
            <a:pPr algn="l">
              <a:spcBef>
                <a:spcPts val="0"/>
              </a:spcBef>
            </a:pPr>
            <a:r>
              <a:rPr lang="en" dirty="0">
                <a:solidFill>
                  <a:schemeClr val="bg1"/>
                </a:solidFill>
              </a:rPr>
              <a:t>CREDIT SCORE WORTHINESS</a:t>
            </a:r>
            <a:endParaRPr dirty="0">
              <a:solidFill>
                <a:schemeClr val="bg1"/>
              </a:solidFill>
            </a:endParaRPr>
          </a:p>
        </p:txBody>
      </p:sp>
      <p:graphicFrame>
        <p:nvGraphicFramePr>
          <p:cNvPr id="1879" name="Google Shape;1879;p61"/>
          <p:cNvGraphicFramePr/>
          <p:nvPr>
            <p:extLst>
              <p:ext uri="{D42A27DB-BD31-4B8C-83A1-F6EECF244321}">
                <p14:modId xmlns:p14="http://schemas.microsoft.com/office/powerpoint/2010/main" xmlns="" val="1284354074"/>
              </p:ext>
            </p:extLst>
          </p:nvPr>
        </p:nvGraphicFramePr>
        <p:xfrm>
          <a:off x="1447593" y="2783764"/>
          <a:ext cx="14957446" cy="6475452"/>
        </p:xfrm>
        <a:graphic>
          <a:graphicData uri="http://schemas.openxmlformats.org/drawingml/2006/table">
            <a:tbl>
              <a:tblPr>
                <a:noFill/>
              </a:tblPr>
              <a:tblGrid>
                <a:gridCol w="4671542">
                  <a:extLst>
                    <a:ext uri="{9D8B030D-6E8A-4147-A177-3AD203B41FA5}">
                      <a16:colId xmlns:a16="http://schemas.microsoft.com/office/drawing/2014/main" xmlns="" val="20000"/>
                    </a:ext>
                  </a:extLst>
                </a:gridCol>
                <a:gridCol w="4154096">
                  <a:extLst>
                    <a:ext uri="{9D8B030D-6E8A-4147-A177-3AD203B41FA5}">
                      <a16:colId xmlns:a16="http://schemas.microsoft.com/office/drawing/2014/main" xmlns="" val="20001"/>
                    </a:ext>
                  </a:extLst>
                </a:gridCol>
                <a:gridCol w="6131808">
                  <a:extLst>
                    <a:ext uri="{9D8B030D-6E8A-4147-A177-3AD203B41FA5}">
                      <a16:colId xmlns:a16="http://schemas.microsoft.com/office/drawing/2014/main" xmlns="" val="20003"/>
                    </a:ext>
                  </a:extLst>
                </a:gridCol>
              </a:tblGrid>
              <a:tr h="1903752">
                <a:tc>
                  <a:txBody>
                    <a:bodyPr/>
                    <a:lstStyle/>
                    <a:p>
                      <a:pPr marL="0" lvl="0" indent="0" algn="ctr" rtl="0">
                        <a:spcBef>
                          <a:spcPts val="0"/>
                        </a:spcBef>
                        <a:spcAft>
                          <a:spcPts val="0"/>
                        </a:spcAft>
                        <a:buNone/>
                      </a:pPr>
                      <a:r>
                        <a:rPr lang="en-IN" sz="4800" dirty="0">
                          <a:solidFill>
                            <a:schemeClr val="tx1"/>
                          </a:solidFill>
                          <a:latin typeface="+mn-lt"/>
                          <a:ea typeface="Bebas Neue"/>
                          <a:cs typeface="Bebas Neue"/>
                          <a:sym typeface="Bebas Neue"/>
                        </a:rPr>
                        <a:t>CREDIT SCORE RANGE</a:t>
                      </a:r>
                      <a:endParaRPr sz="4800" dirty="0">
                        <a:solidFill>
                          <a:schemeClr val="tx1"/>
                        </a:solidFill>
                        <a:latin typeface="+mn-lt"/>
                        <a:ea typeface="Bebas Neue"/>
                        <a:cs typeface="Bebas Neue"/>
                        <a:sym typeface="Bebas Neue"/>
                      </a:endParaRPr>
                    </a:p>
                  </a:txBody>
                  <a:tcPr marL="182850" marR="182850" marT="182850" marB="1828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1"/>
                        </a:gs>
                        <a:gs pos="100000">
                          <a:schemeClr val="lt2"/>
                        </a:gs>
                      </a:gsLst>
                      <a:lin ang="5400700" scaled="0"/>
                    </a:gradFill>
                  </a:tcPr>
                </a:tc>
                <a:tc>
                  <a:txBody>
                    <a:bodyPr/>
                    <a:lstStyle/>
                    <a:p>
                      <a:pPr marL="0" lvl="0" indent="0" algn="ctr" rtl="0">
                        <a:spcBef>
                          <a:spcPts val="0"/>
                        </a:spcBef>
                        <a:spcAft>
                          <a:spcPts val="0"/>
                        </a:spcAft>
                        <a:buNone/>
                      </a:pPr>
                      <a:r>
                        <a:rPr lang="en-IN" sz="4800" dirty="0">
                          <a:solidFill>
                            <a:schemeClr val="tx1"/>
                          </a:solidFill>
                          <a:latin typeface="+mn-lt"/>
                          <a:ea typeface="Bebas Neue"/>
                          <a:cs typeface="Bebas Neue"/>
                          <a:sym typeface="Bebas Neue"/>
                        </a:rPr>
                        <a:t>CREDIT WORTHINESS</a:t>
                      </a:r>
                      <a:endParaRPr sz="4800" dirty="0">
                        <a:solidFill>
                          <a:schemeClr val="tx1"/>
                        </a:solidFill>
                        <a:latin typeface="+mn-lt"/>
                        <a:ea typeface="Bebas Neue"/>
                        <a:cs typeface="Bebas Neue"/>
                        <a:sym typeface="Bebas Neue"/>
                      </a:endParaRPr>
                    </a:p>
                  </a:txBody>
                  <a:tcPr marL="182850" marR="182850" marT="182850" marB="1828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1"/>
                        </a:gs>
                        <a:gs pos="100000">
                          <a:schemeClr val="lt2"/>
                        </a:gs>
                      </a:gsLst>
                      <a:lin ang="5400700" scaled="0"/>
                    </a:gradFill>
                  </a:tcPr>
                </a:tc>
                <a:tc>
                  <a:txBody>
                    <a:bodyPr/>
                    <a:lstStyle/>
                    <a:p>
                      <a:pPr marL="0" lvl="0" indent="0" algn="ctr" rtl="0">
                        <a:spcBef>
                          <a:spcPts val="0"/>
                        </a:spcBef>
                        <a:spcAft>
                          <a:spcPts val="0"/>
                        </a:spcAft>
                        <a:buNone/>
                      </a:pPr>
                      <a:r>
                        <a:rPr lang="en-IN" sz="4800" dirty="0">
                          <a:solidFill>
                            <a:schemeClr val="tx1"/>
                          </a:solidFill>
                          <a:latin typeface="+mn-lt"/>
                          <a:ea typeface="Bebas Neue"/>
                          <a:cs typeface="Bebas Neue"/>
                          <a:sym typeface="Bebas Neue"/>
                        </a:rPr>
                        <a:t>CUSTOMERS COUNT</a:t>
                      </a:r>
                      <a:endParaRPr sz="4800" dirty="0">
                        <a:solidFill>
                          <a:schemeClr val="tx1"/>
                        </a:solidFill>
                        <a:latin typeface="+mn-lt"/>
                        <a:ea typeface="Bebas Neue"/>
                        <a:cs typeface="Bebas Neue"/>
                        <a:sym typeface="Bebas Neue"/>
                      </a:endParaRPr>
                    </a:p>
                  </a:txBody>
                  <a:tcPr marL="182850" marR="182850" marT="182850" marB="1828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gradFill>
                      <a:gsLst>
                        <a:gs pos="0">
                          <a:schemeClr val="accent1"/>
                        </a:gs>
                        <a:gs pos="100000">
                          <a:schemeClr val="lt2"/>
                        </a:gs>
                      </a:gsLst>
                      <a:lin ang="5400700" scaled="0"/>
                    </a:gradFill>
                  </a:tcPr>
                </a:tc>
                <a:extLst>
                  <a:ext uri="{0D108BD9-81ED-4DB2-BD59-A6C34878D82A}">
                    <a16:rowId xmlns:a16="http://schemas.microsoft.com/office/drawing/2014/main" xmlns="" val="10000"/>
                  </a:ext>
                </a:extLst>
              </a:tr>
              <a:tr h="914340">
                <a:tc>
                  <a:txBody>
                    <a:bodyPr/>
                    <a:lstStyle/>
                    <a:p>
                      <a:pPr marL="0" lvl="0" indent="0" algn="ctr" rtl="0">
                        <a:spcBef>
                          <a:spcPts val="0"/>
                        </a:spcBef>
                        <a:spcAft>
                          <a:spcPts val="0"/>
                        </a:spcAft>
                        <a:buNone/>
                      </a:pPr>
                      <a:r>
                        <a:rPr lang="en" sz="3600" dirty="0">
                          <a:solidFill>
                            <a:schemeClr val="bg1"/>
                          </a:solidFill>
                          <a:latin typeface="+mn-lt"/>
                          <a:ea typeface="Arimo"/>
                          <a:cs typeface="Arimo"/>
                          <a:sym typeface="Arimo"/>
                        </a:rPr>
                        <a:t>300-579</a:t>
                      </a:r>
                      <a:endParaRPr sz="3600" dirty="0">
                        <a:solidFill>
                          <a:schemeClr val="bg1"/>
                        </a:solidFill>
                        <a:latin typeface="+mn-lt"/>
                        <a:ea typeface="Arimo"/>
                        <a:cs typeface="Arimo"/>
                        <a:sym typeface="Arimo"/>
                      </a:endParaRPr>
                    </a:p>
                  </a:txBody>
                  <a:tcPr marL="182850" marR="182850" marT="182850" marB="1828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600" dirty="0">
                          <a:solidFill>
                            <a:schemeClr val="bg1"/>
                          </a:solidFill>
                          <a:latin typeface="+mn-lt"/>
                          <a:ea typeface="Arimo"/>
                          <a:cs typeface="Arimo"/>
                          <a:sym typeface="Arimo"/>
                        </a:rPr>
                        <a:t>POOR </a:t>
                      </a:r>
                      <a:endParaRPr sz="3600" dirty="0">
                        <a:solidFill>
                          <a:schemeClr val="bg1"/>
                        </a:solidFill>
                        <a:latin typeface="+mn-lt"/>
                        <a:ea typeface="Arimo"/>
                        <a:cs typeface="Arimo"/>
                        <a:sym typeface="Arimo"/>
                      </a:endParaRPr>
                    </a:p>
                  </a:txBody>
                  <a:tcPr marL="182850" marR="182850" marT="182850" marB="1828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600" dirty="0">
                          <a:solidFill>
                            <a:schemeClr val="bg1"/>
                          </a:solidFill>
                          <a:latin typeface="+mn-lt"/>
                          <a:ea typeface="Arimo"/>
                          <a:cs typeface="Arimo"/>
                          <a:sym typeface="Arimo"/>
                        </a:rPr>
                        <a:t>520</a:t>
                      </a:r>
                      <a:endParaRPr sz="3600" dirty="0">
                        <a:solidFill>
                          <a:schemeClr val="bg1"/>
                        </a:solidFill>
                        <a:latin typeface="+mn-lt"/>
                        <a:ea typeface="Arimo"/>
                        <a:cs typeface="Arimo"/>
                        <a:sym typeface="Arimo"/>
                      </a:endParaRPr>
                    </a:p>
                  </a:txBody>
                  <a:tcPr marL="182850" marR="182850" marT="182850" marB="1828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914340">
                <a:tc>
                  <a:txBody>
                    <a:bodyPr/>
                    <a:lstStyle/>
                    <a:p>
                      <a:pPr marL="0" lvl="0" indent="0" algn="ctr" rtl="0">
                        <a:spcBef>
                          <a:spcPts val="0"/>
                        </a:spcBef>
                        <a:spcAft>
                          <a:spcPts val="0"/>
                        </a:spcAft>
                        <a:buClr>
                          <a:schemeClr val="hlink"/>
                        </a:buClr>
                        <a:buSzPts val="1100"/>
                        <a:buFont typeface="Arial"/>
                        <a:buNone/>
                      </a:pPr>
                      <a:r>
                        <a:rPr lang="en" sz="3600" dirty="0">
                          <a:solidFill>
                            <a:schemeClr val="bg1"/>
                          </a:solidFill>
                          <a:latin typeface="+mn-lt"/>
                          <a:ea typeface="Arimo"/>
                          <a:cs typeface="Arimo"/>
                          <a:sym typeface="Arimo"/>
                        </a:rPr>
                        <a:t>580-669</a:t>
                      </a:r>
                      <a:endParaRPr sz="3600" dirty="0">
                        <a:solidFill>
                          <a:schemeClr val="bg1"/>
                        </a:solidFill>
                        <a:latin typeface="+mn-lt"/>
                        <a:ea typeface="Arimo"/>
                        <a:cs typeface="Arimo"/>
                        <a:sym typeface="Arimo"/>
                      </a:endParaRPr>
                    </a:p>
                  </a:txBody>
                  <a:tcPr marL="182850" marR="182850" marT="182850" marB="1828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3600" dirty="0">
                          <a:solidFill>
                            <a:schemeClr val="bg1"/>
                          </a:solidFill>
                          <a:latin typeface="+mn-lt"/>
                          <a:ea typeface="Arimo"/>
                          <a:cs typeface="Arimo"/>
                          <a:sym typeface="Arimo"/>
                        </a:rPr>
                        <a:t>F</a:t>
                      </a:r>
                      <a:r>
                        <a:rPr lang="en-IN" sz="3600" dirty="0">
                          <a:solidFill>
                            <a:schemeClr val="bg1"/>
                          </a:solidFill>
                          <a:latin typeface="+mn-lt"/>
                          <a:ea typeface="Arimo"/>
                          <a:cs typeface="Arimo"/>
                          <a:sym typeface="Arimo"/>
                        </a:rPr>
                        <a:t>AIR</a:t>
                      </a:r>
                      <a:endParaRPr sz="3600" dirty="0">
                        <a:solidFill>
                          <a:schemeClr val="bg1"/>
                        </a:solidFill>
                        <a:latin typeface="+mn-lt"/>
                        <a:ea typeface="Arimo"/>
                        <a:cs typeface="Arimo"/>
                        <a:sym typeface="Arimo"/>
                      </a:endParaRPr>
                    </a:p>
                  </a:txBody>
                  <a:tcPr marL="182850" marR="182850" marT="182850" marB="1828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600" dirty="0">
                          <a:solidFill>
                            <a:schemeClr val="bg1"/>
                          </a:solidFill>
                          <a:latin typeface="+mn-lt"/>
                          <a:ea typeface="Arimo"/>
                          <a:cs typeface="Arimo"/>
                          <a:sym typeface="Arimo"/>
                        </a:rPr>
                        <a:t>685</a:t>
                      </a:r>
                      <a:endParaRPr sz="3600" dirty="0">
                        <a:solidFill>
                          <a:schemeClr val="bg1"/>
                        </a:solidFill>
                        <a:latin typeface="+mn-lt"/>
                        <a:ea typeface="Arimo"/>
                        <a:cs typeface="Arimo"/>
                        <a:sym typeface="Arimo"/>
                      </a:endParaRPr>
                    </a:p>
                  </a:txBody>
                  <a:tcPr marL="182850" marR="182850" marT="182850" marB="1828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914340">
                <a:tc>
                  <a:txBody>
                    <a:bodyPr/>
                    <a:lstStyle/>
                    <a:p>
                      <a:pPr marL="0" lvl="0" indent="0" algn="ctr" rtl="0">
                        <a:spcBef>
                          <a:spcPts val="0"/>
                        </a:spcBef>
                        <a:spcAft>
                          <a:spcPts val="0"/>
                        </a:spcAft>
                        <a:buClr>
                          <a:schemeClr val="hlink"/>
                        </a:buClr>
                        <a:buSzPts val="1100"/>
                        <a:buFont typeface="Arial"/>
                        <a:buNone/>
                      </a:pPr>
                      <a:r>
                        <a:rPr lang="en" sz="3600" dirty="0">
                          <a:solidFill>
                            <a:schemeClr val="bg1"/>
                          </a:solidFill>
                          <a:latin typeface="+mn-lt"/>
                          <a:ea typeface="Arimo"/>
                          <a:cs typeface="Arimo"/>
                          <a:sym typeface="Arimo"/>
                        </a:rPr>
                        <a:t>670-739</a:t>
                      </a:r>
                      <a:endParaRPr sz="3600" dirty="0">
                        <a:solidFill>
                          <a:schemeClr val="bg1"/>
                        </a:solidFill>
                        <a:latin typeface="+mn-lt"/>
                        <a:ea typeface="Arimo"/>
                        <a:cs typeface="Arimo"/>
                        <a:sym typeface="Arimo"/>
                      </a:endParaRPr>
                    </a:p>
                  </a:txBody>
                  <a:tcPr marL="182850" marR="182850" marT="182850" marB="1828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IN" sz="3600" dirty="0">
                          <a:solidFill>
                            <a:schemeClr val="bg1"/>
                          </a:solidFill>
                          <a:latin typeface="+mn-lt"/>
                          <a:ea typeface="Arimo"/>
                          <a:cs typeface="Arimo"/>
                          <a:sym typeface="Arimo"/>
                        </a:rPr>
                        <a:t>GOOD</a:t>
                      </a:r>
                      <a:endParaRPr sz="3600" dirty="0">
                        <a:solidFill>
                          <a:schemeClr val="bg1"/>
                        </a:solidFill>
                        <a:latin typeface="+mn-lt"/>
                        <a:ea typeface="Arimo"/>
                        <a:cs typeface="Arimo"/>
                        <a:sym typeface="Arimo"/>
                      </a:endParaRPr>
                    </a:p>
                  </a:txBody>
                  <a:tcPr marL="182850" marR="182850" marT="182850" marB="1828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600" dirty="0">
                          <a:solidFill>
                            <a:schemeClr val="bg1"/>
                          </a:solidFill>
                          <a:latin typeface="+mn-lt"/>
                          <a:ea typeface="Arimo"/>
                          <a:cs typeface="Arimo"/>
                          <a:sym typeface="Arimo"/>
                        </a:rPr>
                        <a:t>452</a:t>
                      </a:r>
                      <a:endParaRPr sz="3600" dirty="0">
                        <a:solidFill>
                          <a:schemeClr val="bg1"/>
                        </a:solidFill>
                        <a:latin typeface="+mn-lt"/>
                        <a:ea typeface="Arimo"/>
                        <a:cs typeface="Arimo"/>
                        <a:sym typeface="Arimo"/>
                      </a:endParaRPr>
                    </a:p>
                  </a:txBody>
                  <a:tcPr marL="182850" marR="182850" marT="182850" marB="1828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914340">
                <a:tc>
                  <a:txBody>
                    <a:bodyPr/>
                    <a:lstStyle/>
                    <a:p>
                      <a:pPr marL="0" lvl="0" indent="0" algn="ctr" rtl="0">
                        <a:spcBef>
                          <a:spcPts val="0"/>
                        </a:spcBef>
                        <a:spcAft>
                          <a:spcPts val="0"/>
                        </a:spcAft>
                        <a:buClr>
                          <a:schemeClr val="hlink"/>
                        </a:buClr>
                        <a:buSzPts val="1100"/>
                        <a:buFont typeface="Arial"/>
                        <a:buNone/>
                      </a:pPr>
                      <a:r>
                        <a:rPr lang="en" sz="3600" dirty="0">
                          <a:solidFill>
                            <a:schemeClr val="bg1"/>
                          </a:solidFill>
                          <a:latin typeface="+mn-lt"/>
                          <a:ea typeface="Arimo"/>
                          <a:cs typeface="Arimo"/>
                          <a:sym typeface="Arimo"/>
                        </a:rPr>
                        <a:t>740-799</a:t>
                      </a:r>
                      <a:endParaRPr sz="3600" dirty="0">
                        <a:solidFill>
                          <a:schemeClr val="bg1"/>
                        </a:solidFill>
                        <a:latin typeface="+mn-lt"/>
                        <a:ea typeface="Arimo"/>
                        <a:cs typeface="Arimo"/>
                        <a:sym typeface="Arimo"/>
                      </a:endParaRPr>
                    </a:p>
                  </a:txBody>
                  <a:tcPr marL="182850" marR="182850" marT="182850" marB="1828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IN" sz="3600" dirty="0">
                          <a:solidFill>
                            <a:schemeClr val="bg1"/>
                          </a:solidFill>
                          <a:latin typeface="+mn-lt"/>
                          <a:ea typeface="Arimo"/>
                          <a:cs typeface="Arimo"/>
                          <a:sym typeface="Arimo"/>
                        </a:rPr>
                        <a:t>VERY GOOD</a:t>
                      </a:r>
                      <a:endParaRPr sz="3600" dirty="0">
                        <a:solidFill>
                          <a:schemeClr val="bg1"/>
                        </a:solidFill>
                        <a:latin typeface="+mn-lt"/>
                        <a:ea typeface="Arimo"/>
                        <a:cs typeface="Arimo"/>
                        <a:sym typeface="Arimo"/>
                      </a:endParaRPr>
                    </a:p>
                  </a:txBody>
                  <a:tcPr marL="182850" marR="182850" marT="182850" marB="18285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3600" dirty="0">
                          <a:solidFill>
                            <a:schemeClr val="bg1"/>
                          </a:solidFill>
                          <a:latin typeface="+mn-lt"/>
                          <a:ea typeface="Arimo"/>
                          <a:cs typeface="Arimo"/>
                          <a:sym typeface="Arimo"/>
                        </a:rPr>
                        <a:t>252</a:t>
                      </a:r>
                      <a:endParaRPr sz="3600" dirty="0">
                        <a:solidFill>
                          <a:schemeClr val="bg1"/>
                        </a:solidFill>
                        <a:latin typeface="+mn-lt"/>
                        <a:ea typeface="Arimo"/>
                        <a:cs typeface="Arimo"/>
                        <a:sym typeface="Arimo"/>
                      </a:endParaRPr>
                    </a:p>
                  </a:txBody>
                  <a:tcPr marL="182850" marR="182850" marT="182850" marB="1828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r h="914340">
                <a:tc>
                  <a:txBody>
                    <a:bodyPr/>
                    <a:lstStyle/>
                    <a:p>
                      <a:pPr marL="0" lvl="0" indent="0" algn="ctr" rtl="0">
                        <a:spcBef>
                          <a:spcPts val="0"/>
                        </a:spcBef>
                        <a:spcAft>
                          <a:spcPts val="0"/>
                        </a:spcAft>
                        <a:buClr>
                          <a:schemeClr val="hlink"/>
                        </a:buClr>
                        <a:buSzPts val="1100"/>
                        <a:buFont typeface="Arial"/>
                        <a:buNone/>
                      </a:pPr>
                      <a:r>
                        <a:rPr lang="en-US" sz="3600" dirty="0">
                          <a:solidFill>
                            <a:schemeClr val="bg1"/>
                          </a:solidFill>
                          <a:latin typeface="+mn-lt"/>
                          <a:ea typeface="Arimo"/>
                          <a:cs typeface="Arimo"/>
                          <a:sym typeface="Arimo"/>
                        </a:rPr>
                        <a:t>800-855</a:t>
                      </a:r>
                      <a:endParaRPr sz="3600" dirty="0">
                        <a:solidFill>
                          <a:schemeClr val="bg1"/>
                        </a:solidFill>
                        <a:latin typeface="+mn-lt"/>
                        <a:ea typeface="Arimo"/>
                        <a:cs typeface="Arimo"/>
                        <a:sym typeface="Arimo"/>
                      </a:endParaRPr>
                    </a:p>
                  </a:txBody>
                  <a:tcPr marL="182850" marR="182850" marT="182850" marB="18285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3600" dirty="0">
                          <a:solidFill>
                            <a:schemeClr val="bg1"/>
                          </a:solidFill>
                          <a:latin typeface="+mn-lt"/>
                          <a:ea typeface="Arimo"/>
                          <a:cs typeface="Arimo"/>
                          <a:sym typeface="Arimo"/>
                        </a:rPr>
                        <a:t>EXCELLENT</a:t>
                      </a:r>
                      <a:endParaRPr sz="3600" dirty="0">
                        <a:solidFill>
                          <a:schemeClr val="bg1"/>
                        </a:solidFill>
                        <a:latin typeface="+mn-lt"/>
                        <a:ea typeface="Arimo"/>
                        <a:cs typeface="Arimo"/>
                        <a:sym typeface="Arimo"/>
                      </a:endParaRPr>
                    </a:p>
                  </a:txBody>
                  <a:tcPr marL="182850" marR="182850" marT="182850" marB="18285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3600" dirty="0">
                          <a:solidFill>
                            <a:schemeClr val="bg1"/>
                          </a:solidFill>
                          <a:latin typeface="+mn-lt"/>
                          <a:ea typeface="Arimo"/>
                          <a:cs typeface="Arimo"/>
                          <a:sym typeface="Arimo"/>
                        </a:rPr>
                        <a:t>128</a:t>
                      </a:r>
                      <a:endParaRPr sz="3600" dirty="0">
                        <a:solidFill>
                          <a:schemeClr val="bg1"/>
                        </a:solidFill>
                        <a:latin typeface="+mn-lt"/>
                        <a:ea typeface="Arimo"/>
                        <a:cs typeface="Arimo"/>
                        <a:sym typeface="Arimo"/>
                      </a:endParaRPr>
                    </a:p>
                  </a:txBody>
                  <a:tcPr marL="182850" marR="182850" marT="182850" marB="18285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39637863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1801351">
            <a:off x="-3254305" y="2474518"/>
            <a:ext cx="13416306" cy="9169504"/>
            <a:chOff x="0" y="0"/>
            <a:chExt cx="5508856" cy="3765081"/>
          </a:xfrm>
        </p:grpSpPr>
        <p:sp>
          <p:nvSpPr>
            <p:cNvPr id="3" name="Freeform 3"/>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solidFill>
              <a:srgbClr val="F1945B"/>
            </a:solidFill>
          </p:spPr>
        </p:sp>
        <p:sp>
          <p:nvSpPr>
            <p:cNvPr id="4" name="Freeform 4"/>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blipFill>
              <a:blip r:embed="rId2"/>
              <a:stretch>
                <a:fillRect l="-1259" r="-1259"/>
              </a:stretch>
            </a:blipFill>
          </p:spPr>
        </p:sp>
      </p:grpSp>
      <p:sp>
        <p:nvSpPr>
          <p:cNvPr id="13" name="TextBox 12">
            <a:extLst>
              <a:ext uri="{FF2B5EF4-FFF2-40B4-BE49-F238E27FC236}">
                <a16:creationId xmlns:a16="http://schemas.microsoft.com/office/drawing/2014/main" xmlns="" id="{CD8DD80E-A2DA-4BA9-8657-70AFA7A66A97}"/>
              </a:ext>
            </a:extLst>
          </p:cNvPr>
          <p:cNvSpPr txBox="1"/>
          <p:nvPr/>
        </p:nvSpPr>
        <p:spPr>
          <a:xfrm>
            <a:off x="7772400" y="3467100"/>
            <a:ext cx="9422074" cy="6370975"/>
          </a:xfrm>
          <a:prstGeom prst="rect">
            <a:avLst/>
          </a:prstGeom>
          <a:noFill/>
        </p:spPr>
        <p:txBody>
          <a:bodyPr wrap="square">
            <a:spAutoFit/>
          </a:bodyPr>
          <a:lstStyle/>
          <a:p>
            <a:pPr marL="342900" indent="-342900" algn="l">
              <a:buFont typeface="Wingdings" panose="05000000000000000000" pitchFamily="2" charset="2"/>
              <a:buChar char="q"/>
            </a:pPr>
            <a:r>
              <a:rPr lang="en-US" sz="2400" b="0" i="0" dirty="0">
                <a:solidFill>
                  <a:schemeClr val="bg1"/>
                </a:solidFill>
                <a:effectLst/>
              </a:rPr>
              <a:t>Effective churn rate management is crucial for maintaining customer retention and enhancing overall satisfaction.</a:t>
            </a:r>
          </a:p>
          <a:p>
            <a:pPr marL="342900" indent="-342900" algn="l">
              <a:buFont typeface="Wingdings" panose="05000000000000000000" pitchFamily="2" charset="2"/>
              <a:buChar char="q"/>
            </a:pPr>
            <a:r>
              <a:rPr lang="en-US" sz="2400" b="0" i="0" dirty="0">
                <a:solidFill>
                  <a:schemeClr val="bg1"/>
                </a:solidFill>
                <a:effectLst/>
              </a:rPr>
              <a:t>By identifying and understanding factors influencing churn rate, such as product usage and customer engagement metrics, banks can develop targeted strategies to mitigate churn.</a:t>
            </a:r>
          </a:p>
          <a:p>
            <a:pPr marL="342900" indent="-342900" algn="l">
              <a:buFont typeface="Wingdings" panose="05000000000000000000" pitchFamily="2" charset="2"/>
              <a:buChar char="q"/>
            </a:pPr>
            <a:r>
              <a:rPr lang="en-US" sz="2400" b="0" i="0" dirty="0">
                <a:solidFill>
                  <a:schemeClr val="bg1"/>
                </a:solidFill>
                <a:effectLst/>
              </a:rPr>
              <a:t>Implementing retention campaigns, enhancing customer service, and introducing loyalty programs are effective strategies to control churn rate.</a:t>
            </a:r>
          </a:p>
          <a:p>
            <a:pPr marL="342900" indent="-342900" algn="l">
              <a:buFont typeface="Wingdings" panose="05000000000000000000" pitchFamily="2" charset="2"/>
              <a:buChar char="q"/>
            </a:pPr>
            <a:r>
              <a:rPr lang="en-US" sz="2400" b="0" i="0" dirty="0">
                <a:solidFill>
                  <a:schemeClr val="bg1"/>
                </a:solidFill>
                <a:effectLst/>
              </a:rPr>
              <a:t>Predictive modeling using machine learning algorithms allows for proactive intervention and accurate churn prediction, enabling banks to retain valuable customers.</a:t>
            </a:r>
          </a:p>
          <a:p>
            <a:pPr marL="342900" indent="-342900" algn="l">
              <a:buFont typeface="Wingdings" panose="05000000000000000000" pitchFamily="2" charset="2"/>
              <a:buChar char="q"/>
            </a:pPr>
            <a:r>
              <a:rPr lang="en-US" sz="2400" b="0" i="0" dirty="0">
                <a:solidFill>
                  <a:schemeClr val="bg1"/>
                </a:solidFill>
                <a:effectLst/>
              </a:rPr>
              <a:t>Incorporating customer feedback analysis into churn prediction models further enhances the accuracy of forecasts, facilitating informed decision-making.</a:t>
            </a:r>
          </a:p>
          <a:p>
            <a:pPr marL="342900" indent="-342900" algn="l">
              <a:buFont typeface="Wingdings" panose="05000000000000000000" pitchFamily="2" charset="2"/>
              <a:buChar char="q"/>
            </a:pPr>
            <a:r>
              <a:rPr lang="en-US" sz="2400" b="0" i="0" dirty="0">
                <a:solidFill>
                  <a:schemeClr val="bg1"/>
                </a:solidFill>
                <a:effectLst/>
              </a:rPr>
              <a:t>Overall, proactive churn rate management strategies are essential for banks to foster long-term customer relationships and sustain business growth.</a:t>
            </a:r>
          </a:p>
        </p:txBody>
      </p:sp>
      <p:sp>
        <p:nvSpPr>
          <p:cNvPr id="15" name="TextBox 14">
            <a:extLst>
              <a:ext uri="{FF2B5EF4-FFF2-40B4-BE49-F238E27FC236}">
                <a16:creationId xmlns:a16="http://schemas.microsoft.com/office/drawing/2014/main" xmlns="" id="{61446AFF-E639-465C-8EC6-1B81757045D4}"/>
              </a:ext>
            </a:extLst>
          </p:cNvPr>
          <p:cNvSpPr txBox="1"/>
          <p:nvPr/>
        </p:nvSpPr>
        <p:spPr>
          <a:xfrm>
            <a:off x="7772400" y="1485900"/>
            <a:ext cx="9182100" cy="769441"/>
          </a:xfrm>
          <a:prstGeom prst="rect">
            <a:avLst/>
          </a:prstGeom>
          <a:noFill/>
        </p:spPr>
        <p:txBody>
          <a:bodyPr wrap="square">
            <a:spAutoFit/>
          </a:bodyPr>
          <a:lstStyle/>
          <a:p>
            <a:r>
              <a:rPr lang="en-US" sz="4400" b="1" dirty="0">
                <a:solidFill>
                  <a:schemeClr val="bg1"/>
                </a:solidFill>
              </a:rPr>
              <a:t>C</a:t>
            </a:r>
            <a:r>
              <a:rPr lang="en-US" sz="4400" b="1" i="0" dirty="0">
                <a:solidFill>
                  <a:schemeClr val="bg1"/>
                </a:solidFill>
                <a:effectLst/>
              </a:rPr>
              <a:t>onclusion:</a:t>
            </a:r>
            <a:endParaRPr lang="en-US" sz="4400" b="1"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2057400" y="4762500"/>
            <a:ext cx="10434893" cy="1299587"/>
          </a:xfrm>
          <a:prstGeom prst="rect">
            <a:avLst/>
          </a:prstGeom>
        </p:spPr>
        <p:txBody>
          <a:bodyPr lIns="0" tIns="0" rIns="0" bIns="0" rtlCol="0" anchor="t">
            <a:spAutoFit/>
          </a:bodyPr>
          <a:lstStyle/>
          <a:p>
            <a:pPr marL="0" lvl="0" indent="0">
              <a:lnSpc>
                <a:spcPts val="10543"/>
              </a:lnSpc>
            </a:pPr>
            <a:r>
              <a:rPr lang="en-US" sz="7530" b="1" i="1" spc="459" dirty="0">
                <a:solidFill>
                  <a:srgbClr val="FFFFFF"/>
                </a:solidFill>
              </a:rPr>
              <a:t>Thank You!</a:t>
            </a:r>
          </a:p>
        </p:txBody>
      </p:sp>
      <p:sp>
        <p:nvSpPr>
          <p:cNvPr id="13" name="Freeform 13"/>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xmlns="" r:embed="rId3"/>
                </a:ext>
              </a:extLst>
            </a:blip>
            <a:stretch>
              <a:fillRect/>
            </a:stretch>
          </a:blipFill>
        </p:spPr>
      </p:sp>
      <p:sp>
        <p:nvSpPr>
          <p:cNvPr id="8" name="TextBox 7">
            <a:extLst>
              <a:ext uri="{FF2B5EF4-FFF2-40B4-BE49-F238E27FC236}">
                <a16:creationId xmlns:a16="http://schemas.microsoft.com/office/drawing/2014/main" xmlns="" id="{B63218F6-F983-4ADE-8825-DBE379C9D1D9}"/>
              </a:ext>
            </a:extLst>
          </p:cNvPr>
          <p:cNvSpPr txBox="1"/>
          <p:nvPr/>
        </p:nvSpPr>
        <p:spPr>
          <a:xfrm>
            <a:off x="5867400" y="370815"/>
            <a:ext cx="5334000" cy="769441"/>
          </a:xfrm>
          <a:prstGeom prst="rect">
            <a:avLst/>
          </a:prstGeom>
          <a:noFill/>
        </p:spPr>
        <p:txBody>
          <a:bodyPr wrap="square">
            <a:spAutoFit/>
          </a:bodyPr>
          <a:lstStyle/>
          <a:p>
            <a:r>
              <a:rPr lang="en-US" sz="4400" b="1" dirty="0">
                <a:solidFill>
                  <a:schemeClr val="bg1"/>
                </a:solidFill>
              </a:rPr>
              <a:t>Dashboard Designing</a:t>
            </a:r>
          </a:p>
        </p:txBody>
      </p:sp>
      <p:pic>
        <p:nvPicPr>
          <p:cNvPr id="3074" name="Picture 2"/>
          <p:cNvPicPr>
            <a:picLocks noChangeAspect="1" noChangeArrowheads="1"/>
          </p:cNvPicPr>
          <p:nvPr/>
        </p:nvPicPr>
        <p:blipFill>
          <a:blip r:embed="rId4"/>
          <a:srcRect/>
          <a:stretch>
            <a:fillRect/>
          </a:stretch>
        </p:blipFill>
        <p:spPr bwMode="auto">
          <a:xfrm>
            <a:off x="228600" y="1473200"/>
            <a:ext cx="17373600" cy="8475696"/>
          </a:xfrm>
          <a:prstGeom prst="rect">
            <a:avLst/>
          </a:prstGeom>
          <a:noFill/>
          <a:ln w="9525">
            <a:noFill/>
            <a:miter lim="800000"/>
            <a:headEnd/>
            <a:tailEnd/>
          </a:ln>
          <a:effectLst/>
        </p:spPr>
      </p:pic>
    </p:spTree>
    <p:extLst>
      <p:ext uri="{BB962C8B-B14F-4D97-AF65-F5344CB8AC3E}">
        <p14:creationId xmlns:p14="http://schemas.microsoft.com/office/powerpoint/2010/main" xmlns="" val="2327954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xmlns="" r:embed="rId3"/>
                </a:ext>
              </a:extLst>
            </a:blip>
            <a:stretch>
              <a:fillRect/>
            </a:stretch>
          </a:blipFill>
        </p:spPr>
      </p:sp>
      <p:sp>
        <p:nvSpPr>
          <p:cNvPr id="8" name="TextBox 7">
            <a:extLst>
              <a:ext uri="{FF2B5EF4-FFF2-40B4-BE49-F238E27FC236}">
                <a16:creationId xmlns:a16="http://schemas.microsoft.com/office/drawing/2014/main" xmlns="" id="{B63218F6-F983-4ADE-8825-DBE379C9D1D9}"/>
              </a:ext>
            </a:extLst>
          </p:cNvPr>
          <p:cNvSpPr txBox="1"/>
          <p:nvPr/>
        </p:nvSpPr>
        <p:spPr>
          <a:xfrm>
            <a:off x="5867400" y="370815"/>
            <a:ext cx="5334000" cy="769441"/>
          </a:xfrm>
          <a:prstGeom prst="rect">
            <a:avLst/>
          </a:prstGeom>
          <a:noFill/>
        </p:spPr>
        <p:txBody>
          <a:bodyPr wrap="square">
            <a:spAutoFit/>
          </a:bodyPr>
          <a:lstStyle/>
          <a:p>
            <a:r>
              <a:rPr lang="en-US" sz="4400" b="1" dirty="0">
                <a:solidFill>
                  <a:schemeClr val="bg1"/>
                </a:solidFill>
              </a:rPr>
              <a:t>Dashboard Designing</a:t>
            </a:r>
          </a:p>
        </p:txBody>
      </p:sp>
      <p:pic>
        <p:nvPicPr>
          <p:cNvPr id="4098" name="Picture 2"/>
          <p:cNvPicPr>
            <a:picLocks noChangeAspect="1" noChangeArrowheads="1"/>
          </p:cNvPicPr>
          <p:nvPr/>
        </p:nvPicPr>
        <p:blipFill>
          <a:blip r:embed="rId4"/>
          <a:srcRect/>
          <a:stretch>
            <a:fillRect/>
          </a:stretch>
        </p:blipFill>
        <p:spPr bwMode="auto">
          <a:xfrm>
            <a:off x="914400" y="1562100"/>
            <a:ext cx="17178457" cy="8413750"/>
          </a:xfrm>
          <a:prstGeom prst="rect">
            <a:avLst/>
          </a:prstGeom>
          <a:noFill/>
          <a:ln w="9525">
            <a:noFill/>
            <a:miter lim="800000"/>
            <a:headEnd/>
            <a:tailEnd/>
          </a:ln>
          <a:effectLst/>
        </p:spPr>
      </p:pic>
    </p:spTree>
    <p:extLst>
      <p:ext uri="{BB962C8B-B14F-4D97-AF65-F5344CB8AC3E}">
        <p14:creationId xmlns:p14="http://schemas.microsoft.com/office/powerpoint/2010/main" xmlns="" val="2438675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xmlns="" r:embed="rId3"/>
                </a:ext>
              </a:extLst>
            </a:blip>
            <a:stretch>
              <a:fillRect/>
            </a:stretch>
          </a:blipFill>
        </p:spPr>
      </p:sp>
      <p:sp>
        <p:nvSpPr>
          <p:cNvPr id="13" name="Freeform 13"/>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xmlns="" r:embed="rId3"/>
                </a:ext>
              </a:extLst>
            </a:blip>
            <a:stretch>
              <a:fillRect/>
            </a:stretch>
          </a:blipFill>
        </p:spPr>
      </p:sp>
      <p:sp>
        <p:nvSpPr>
          <p:cNvPr id="8" name="TextBox 7">
            <a:extLst>
              <a:ext uri="{FF2B5EF4-FFF2-40B4-BE49-F238E27FC236}">
                <a16:creationId xmlns:a16="http://schemas.microsoft.com/office/drawing/2014/main" xmlns="" id="{B63218F6-F983-4ADE-8825-DBE379C9D1D9}"/>
              </a:ext>
            </a:extLst>
          </p:cNvPr>
          <p:cNvSpPr txBox="1"/>
          <p:nvPr/>
        </p:nvSpPr>
        <p:spPr>
          <a:xfrm>
            <a:off x="5867400" y="370815"/>
            <a:ext cx="5334000" cy="769441"/>
          </a:xfrm>
          <a:prstGeom prst="rect">
            <a:avLst/>
          </a:prstGeom>
          <a:noFill/>
        </p:spPr>
        <p:txBody>
          <a:bodyPr wrap="square">
            <a:spAutoFit/>
          </a:bodyPr>
          <a:lstStyle/>
          <a:p>
            <a:r>
              <a:rPr lang="en-US" sz="4400" b="1" dirty="0">
                <a:solidFill>
                  <a:schemeClr val="bg1"/>
                </a:solidFill>
              </a:rPr>
              <a:t> Dashboard Designing</a:t>
            </a:r>
          </a:p>
        </p:txBody>
      </p:sp>
      <p:pic>
        <p:nvPicPr>
          <p:cNvPr id="5122" name="Picture 2"/>
          <p:cNvPicPr>
            <a:picLocks noChangeAspect="1" noChangeArrowheads="1"/>
          </p:cNvPicPr>
          <p:nvPr/>
        </p:nvPicPr>
        <p:blipFill>
          <a:blip r:embed="rId4"/>
          <a:srcRect/>
          <a:stretch>
            <a:fillRect/>
          </a:stretch>
        </p:blipFill>
        <p:spPr bwMode="auto">
          <a:xfrm>
            <a:off x="685800" y="1409700"/>
            <a:ext cx="16916400" cy="8532109"/>
          </a:xfrm>
          <a:prstGeom prst="rect">
            <a:avLst/>
          </a:prstGeom>
          <a:noFill/>
          <a:ln w="9525">
            <a:noFill/>
            <a:miter lim="800000"/>
            <a:headEnd/>
            <a:tailEnd/>
          </a:ln>
          <a:effectLst/>
        </p:spPr>
      </p:pic>
    </p:spTree>
    <p:extLst>
      <p:ext uri="{BB962C8B-B14F-4D97-AF65-F5344CB8AC3E}">
        <p14:creationId xmlns:p14="http://schemas.microsoft.com/office/powerpoint/2010/main" xmlns="" val="2119620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AutoShape 2"/>
          <p:cNvSpPr/>
          <p:nvPr/>
        </p:nvSpPr>
        <p:spPr>
          <a:xfrm flipH="1">
            <a:off x="6631624" y="3858067"/>
            <a:ext cx="21837" cy="6096424"/>
          </a:xfrm>
          <a:prstGeom prst="line">
            <a:avLst/>
          </a:prstGeom>
          <a:ln w="47625" cap="flat">
            <a:solidFill>
              <a:srgbClr val="FFFFFF"/>
            </a:solidFill>
            <a:prstDash val="solid"/>
            <a:headEnd type="none" w="sm" len="sm"/>
            <a:tailEnd type="none" w="sm" len="sm"/>
          </a:ln>
        </p:spPr>
      </p:sp>
      <p:sp>
        <p:nvSpPr>
          <p:cNvPr id="3" name="TextBox 3"/>
          <p:cNvSpPr txBox="1"/>
          <p:nvPr/>
        </p:nvSpPr>
        <p:spPr>
          <a:xfrm>
            <a:off x="224729" y="6005140"/>
            <a:ext cx="6361773" cy="3957302"/>
          </a:xfrm>
          <a:prstGeom prst="rect">
            <a:avLst/>
          </a:prstGeom>
        </p:spPr>
        <p:txBody>
          <a:bodyPr wrap="square" lIns="0" tIns="0" rIns="0" bIns="0" rtlCol="0" anchor="t">
            <a:spAutoFit/>
          </a:bodyPr>
          <a:lstStyle/>
          <a:p>
            <a:pPr marL="342900" lvl="0" indent="-342900">
              <a:lnSpc>
                <a:spcPts val="3057"/>
              </a:lnSpc>
              <a:spcBef>
                <a:spcPct val="0"/>
              </a:spcBef>
              <a:buFont typeface="Arial" panose="020B0604020202020204" pitchFamily="34" charset="0"/>
              <a:buChar char="•"/>
            </a:pPr>
            <a:r>
              <a:rPr lang="en-US" sz="2400" u="none" strike="noStrike" dirty="0">
                <a:solidFill>
                  <a:srgbClr val="FFFFFF"/>
                </a:solidFill>
              </a:rPr>
              <a:t>Reduce Customer Churn: Identify factors contributing to customer attrition and implement strategies to mitigate churn rates.</a:t>
            </a:r>
          </a:p>
          <a:p>
            <a:pPr marL="342900" lvl="0" indent="-342900">
              <a:lnSpc>
                <a:spcPts val="3057"/>
              </a:lnSpc>
              <a:spcBef>
                <a:spcPct val="0"/>
              </a:spcBef>
              <a:buFont typeface="Arial" panose="020B0604020202020204" pitchFamily="34" charset="0"/>
              <a:buChar char="•"/>
            </a:pPr>
            <a:r>
              <a:rPr lang="en-US" sz="2400" u="none" strike="noStrike" dirty="0">
                <a:solidFill>
                  <a:srgbClr val="FFFFFF"/>
                </a:solidFill>
              </a:rPr>
              <a:t>Improve Service Delivery: Enhance the quality and efficiency of services offered to customers based on their preferences and behaviors.</a:t>
            </a:r>
          </a:p>
          <a:p>
            <a:pPr marL="342900" lvl="0" indent="-342900">
              <a:lnSpc>
                <a:spcPts val="3057"/>
              </a:lnSpc>
              <a:spcBef>
                <a:spcPct val="0"/>
              </a:spcBef>
              <a:buFont typeface="Arial" panose="020B0604020202020204" pitchFamily="34" charset="0"/>
              <a:buChar char="•"/>
            </a:pPr>
            <a:r>
              <a:rPr lang="en-US" sz="2400" u="none" strike="noStrike" dirty="0">
                <a:solidFill>
                  <a:srgbClr val="FFFFFF"/>
                </a:solidFill>
              </a:rPr>
              <a:t>Enhance Customer Satisfaction: Understand customer needs and preferences to deliver personalized experiences that foster long-term loyalty.</a:t>
            </a:r>
          </a:p>
        </p:txBody>
      </p:sp>
      <p:sp>
        <p:nvSpPr>
          <p:cNvPr id="4" name="Freeform 4"/>
          <p:cNvSpPr/>
          <p:nvPr/>
        </p:nvSpPr>
        <p:spPr>
          <a:xfrm>
            <a:off x="8916480" y="3847676"/>
            <a:ext cx="837406" cy="1212035"/>
          </a:xfrm>
          <a:custGeom>
            <a:avLst/>
            <a:gdLst/>
            <a:ahLst/>
            <a:cxnLst/>
            <a:rect l="l" t="t" r="r" b="b"/>
            <a:pathLst>
              <a:path w="837406" h="1212035">
                <a:moveTo>
                  <a:pt x="0" y="0"/>
                </a:moveTo>
                <a:lnTo>
                  <a:pt x="837406" y="0"/>
                </a:lnTo>
                <a:lnTo>
                  <a:pt x="837406" y="1212036"/>
                </a:lnTo>
                <a:lnTo>
                  <a:pt x="0" y="12120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2481179" y="3849337"/>
            <a:ext cx="1197170" cy="1210374"/>
          </a:xfrm>
          <a:custGeom>
            <a:avLst/>
            <a:gdLst/>
            <a:ahLst/>
            <a:cxnLst/>
            <a:rect l="l" t="t" r="r" b="b"/>
            <a:pathLst>
              <a:path w="1197170" h="1210374">
                <a:moveTo>
                  <a:pt x="0" y="0"/>
                </a:moveTo>
                <a:lnTo>
                  <a:pt x="1197170" y="0"/>
                </a:lnTo>
                <a:lnTo>
                  <a:pt x="1197170" y="1210374"/>
                </a:lnTo>
                <a:lnTo>
                  <a:pt x="0" y="121037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Freeform 11"/>
          <p:cNvSpPr/>
          <p:nvPr/>
        </p:nvSpPr>
        <p:spPr>
          <a:xfrm rot="6150721">
            <a:off x="6120283" y="4495755"/>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6"/>
            <a:stretch>
              <a:fillRect t="-137172"/>
            </a:stretch>
          </a:blipFill>
        </p:spPr>
      </p:sp>
      <p:grpSp>
        <p:nvGrpSpPr>
          <p:cNvPr id="12" name="Group 12"/>
          <p:cNvGrpSpPr/>
          <p:nvPr/>
        </p:nvGrpSpPr>
        <p:grpSpPr>
          <a:xfrm>
            <a:off x="11807534" y="0"/>
            <a:ext cx="6254290" cy="10287000"/>
            <a:chOff x="0" y="0"/>
            <a:chExt cx="3860673" cy="6350000"/>
          </a:xfrm>
        </p:grpSpPr>
        <p:sp>
          <p:nvSpPr>
            <p:cNvPr id="13" name="Freeform 13"/>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7"/>
              <a:stretch>
                <a:fillRect l="-73436" r="-73436"/>
              </a:stretch>
            </a:blipFill>
          </p:spPr>
        </p:sp>
      </p:grpSp>
      <p:sp>
        <p:nvSpPr>
          <p:cNvPr id="14" name="Freeform 14"/>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6"/>
            <a:stretch>
              <a:fillRect t="-137172"/>
            </a:stretch>
          </a:blipFill>
        </p:spPr>
      </p:sp>
      <p:sp>
        <p:nvSpPr>
          <p:cNvPr id="20" name="TextBox 20"/>
          <p:cNvSpPr txBox="1"/>
          <p:nvPr/>
        </p:nvSpPr>
        <p:spPr>
          <a:xfrm>
            <a:off x="704502" y="537207"/>
            <a:ext cx="10917423" cy="1015663"/>
          </a:xfrm>
          <a:prstGeom prst="rect">
            <a:avLst/>
          </a:prstGeom>
        </p:spPr>
        <p:txBody>
          <a:bodyPr wrap="square" lIns="0" tIns="0" rIns="0" bIns="0" rtlCol="0" anchor="t">
            <a:spAutoFit/>
          </a:bodyPr>
          <a:lstStyle/>
          <a:p>
            <a:pPr marL="0" lvl="0" indent="0">
              <a:lnSpc>
                <a:spcPts val="9625"/>
              </a:lnSpc>
              <a:spcBef>
                <a:spcPct val="0"/>
              </a:spcBef>
            </a:pPr>
            <a:r>
              <a:rPr lang="en-US" sz="2800" dirty="0">
                <a:solidFill>
                  <a:srgbClr val="FFFFFF"/>
                </a:solidFill>
              </a:rPr>
              <a:t>Understanding Customer Relationship Management in Banking:</a:t>
            </a:r>
          </a:p>
        </p:txBody>
      </p:sp>
      <p:sp>
        <p:nvSpPr>
          <p:cNvPr id="21" name="TextBox 21"/>
          <p:cNvSpPr txBox="1"/>
          <p:nvPr/>
        </p:nvSpPr>
        <p:spPr>
          <a:xfrm>
            <a:off x="6984225" y="6111231"/>
            <a:ext cx="4823310" cy="3559757"/>
          </a:xfrm>
          <a:prstGeom prst="rect">
            <a:avLst/>
          </a:prstGeom>
        </p:spPr>
        <p:txBody>
          <a:bodyPr wrap="square" lIns="0" tIns="0" rIns="0" bIns="0" rtlCol="0" anchor="t">
            <a:spAutoFit/>
          </a:bodyPr>
          <a:lstStyle/>
          <a:p>
            <a:pPr marL="342900" lvl="0" indent="-342900">
              <a:lnSpc>
                <a:spcPts val="3057"/>
              </a:lnSpc>
              <a:spcBef>
                <a:spcPct val="0"/>
              </a:spcBef>
              <a:buFont typeface="Arial" panose="020B0604020202020204" pitchFamily="34" charset="0"/>
              <a:buChar char="•"/>
            </a:pPr>
            <a:r>
              <a:rPr lang="en-US" sz="2400" u="none" strike="noStrike" dirty="0">
                <a:solidFill>
                  <a:srgbClr val="FFFFFF"/>
                </a:solidFill>
              </a:rPr>
              <a:t>Retaining existing customers is more cost-effective than acquiring new ones.</a:t>
            </a:r>
          </a:p>
          <a:p>
            <a:pPr marL="342900" lvl="0" indent="-342900">
              <a:lnSpc>
                <a:spcPts val="3057"/>
              </a:lnSpc>
              <a:spcBef>
                <a:spcPct val="0"/>
              </a:spcBef>
              <a:buFont typeface="Arial" panose="020B0604020202020204" pitchFamily="34" charset="0"/>
              <a:buChar char="•"/>
            </a:pPr>
            <a:r>
              <a:rPr lang="en-US" sz="2400" u="none" strike="noStrike" dirty="0">
                <a:solidFill>
                  <a:srgbClr val="FFFFFF"/>
                </a:solidFill>
              </a:rPr>
              <a:t>Enhancing customer satisfaction leads to increased loyalty and lifetime value.</a:t>
            </a:r>
          </a:p>
          <a:p>
            <a:pPr marL="342900" lvl="0" indent="-342900">
              <a:lnSpc>
                <a:spcPts val="3057"/>
              </a:lnSpc>
              <a:spcBef>
                <a:spcPct val="0"/>
              </a:spcBef>
              <a:buFont typeface="Arial" panose="020B0604020202020204" pitchFamily="34" charset="0"/>
              <a:buChar char="•"/>
            </a:pPr>
            <a:r>
              <a:rPr lang="en-US" sz="2400" u="none" strike="noStrike" dirty="0">
                <a:solidFill>
                  <a:srgbClr val="FFFFFF"/>
                </a:solidFill>
              </a:rPr>
              <a:t>Understanding customer behavior enables targeted marketing and personalized services.</a:t>
            </a:r>
          </a:p>
        </p:txBody>
      </p:sp>
      <p:sp>
        <p:nvSpPr>
          <p:cNvPr id="22" name="TextBox 22"/>
          <p:cNvSpPr txBox="1"/>
          <p:nvPr/>
        </p:nvSpPr>
        <p:spPr>
          <a:xfrm>
            <a:off x="7046844" y="5524181"/>
            <a:ext cx="5112691" cy="379271"/>
          </a:xfrm>
          <a:prstGeom prst="rect">
            <a:avLst/>
          </a:prstGeom>
        </p:spPr>
        <p:txBody>
          <a:bodyPr wrap="square" lIns="0" tIns="0" rIns="0" bIns="0" rtlCol="0" anchor="t">
            <a:spAutoFit/>
          </a:bodyPr>
          <a:lstStyle/>
          <a:p>
            <a:pPr marL="0" lvl="0" indent="0" algn="ctr">
              <a:lnSpc>
                <a:spcPts val="3057"/>
              </a:lnSpc>
              <a:spcBef>
                <a:spcPct val="0"/>
              </a:spcBef>
            </a:pPr>
            <a:r>
              <a:rPr lang="en-US" sz="2400" dirty="0">
                <a:solidFill>
                  <a:srgbClr val="FFFFFF"/>
                </a:solidFill>
              </a:rPr>
              <a:t>Importance of (CRM) for Banks</a:t>
            </a:r>
          </a:p>
        </p:txBody>
      </p:sp>
      <p:sp>
        <p:nvSpPr>
          <p:cNvPr id="23" name="TextBox 23"/>
          <p:cNvSpPr txBox="1"/>
          <p:nvPr/>
        </p:nvSpPr>
        <p:spPr>
          <a:xfrm>
            <a:off x="343922" y="5521952"/>
            <a:ext cx="4026849" cy="381500"/>
          </a:xfrm>
          <a:prstGeom prst="rect">
            <a:avLst/>
          </a:prstGeom>
        </p:spPr>
        <p:txBody>
          <a:bodyPr lIns="0" tIns="0" rIns="0" bIns="0" rtlCol="0" anchor="t">
            <a:spAutoFit/>
          </a:bodyPr>
          <a:lstStyle/>
          <a:p>
            <a:pPr marL="0" lvl="0" indent="0" algn="ctr">
              <a:lnSpc>
                <a:spcPts val="3057"/>
              </a:lnSpc>
              <a:spcBef>
                <a:spcPct val="0"/>
              </a:spcBef>
            </a:pPr>
            <a:r>
              <a:rPr lang="en-US" sz="2400" dirty="0">
                <a:solidFill>
                  <a:srgbClr val="FFFFFF"/>
                </a:solidFill>
              </a:rPr>
              <a:t>Objective of the Project:</a:t>
            </a:r>
          </a:p>
        </p:txBody>
      </p:sp>
      <p:sp>
        <p:nvSpPr>
          <p:cNvPr id="25" name="TextBox 22">
            <a:extLst>
              <a:ext uri="{FF2B5EF4-FFF2-40B4-BE49-F238E27FC236}">
                <a16:creationId xmlns:a16="http://schemas.microsoft.com/office/drawing/2014/main" xmlns="" id="{9E9BBEAB-4FF4-4C45-A6B5-E72A7C9A781A}"/>
              </a:ext>
            </a:extLst>
          </p:cNvPr>
          <p:cNvSpPr txBox="1"/>
          <p:nvPr/>
        </p:nvSpPr>
        <p:spPr>
          <a:xfrm>
            <a:off x="-3036852" y="2031794"/>
            <a:ext cx="15381252" cy="776944"/>
          </a:xfrm>
          <a:prstGeom prst="rect">
            <a:avLst/>
          </a:prstGeom>
        </p:spPr>
        <p:txBody>
          <a:bodyPr wrap="square" lIns="0" tIns="0" rIns="0" bIns="0" rtlCol="0" anchor="t">
            <a:spAutoFit/>
          </a:bodyPr>
          <a:lstStyle/>
          <a:p>
            <a:pPr marL="4000500" lvl="8" indent="-342900">
              <a:lnSpc>
                <a:spcPts val="3057"/>
              </a:lnSpc>
              <a:spcBef>
                <a:spcPct val="0"/>
              </a:spcBef>
              <a:buFont typeface="Wingdings" panose="05000000000000000000" pitchFamily="2" charset="2"/>
              <a:buChar char="q"/>
            </a:pPr>
            <a:r>
              <a:rPr lang="en-US" sz="2400" dirty="0">
                <a:solidFill>
                  <a:srgbClr val="FFFFFF"/>
                </a:solidFill>
              </a:rPr>
              <a:t>Problem Statement: </a:t>
            </a:r>
            <a:r>
              <a:rPr lang="en-US" sz="2400" u="none" strike="noStrike" dirty="0">
                <a:solidFill>
                  <a:srgbClr val="FFFFFF"/>
                </a:solidFill>
              </a:rPr>
              <a:t>The bank aims to reduce customer churn, improve service delivery, and enhance customer satisfaction through effective CRM strategies.</a:t>
            </a:r>
            <a:endParaRPr lang="en-US" sz="2400" dirty="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0637321" y="2636321"/>
            <a:ext cx="7650679" cy="7650679"/>
            <a:chOff x="0" y="0"/>
            <a:chExt cx="3331210" cy="3331210"/>
          </a:xfrm>
        </p:grpSpPr>
        <p:sp>
          <p:nvSpPr>
            <p:cNvPr id="4" name="Freeform 4"/>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4"/>
              <a:stretch>
                <a:fillRect l="-25000" r="-25000"/>
              </a:stretch>
            </a:blipFill>
          </p:spPr>
        </p:sp>
      </p:grpSp>
      <p:sp>
        <p:nvSpPr>
          <p:cNvPr id="6" name="TextBox 6"/>
          <p:cNvSpPr txBox="1"/>
          <p:nvPr/>
        </p:nvSpPr>
        <p:spPr>
          <a:xfrm>
            <a:off x="2057400" y="4762500"/>
            <a:ext cx="10434893" cy="1299587"/>
          </a:xfrm>
          <a:prstGeom prst="rect">
            <a:avLst/>
          </a:prstGeom>
        </p:spPr>
        <p:txBody>
          <a:bodyPr lIns="0" tIns="0" rIns="0" bIns="0" rtlCol="0" anchor="t">
            <a:spAutoFit/>
          </a:bodyPr>
          <a:lstStyle/>
          <a:p>
            <a:pPr marL="0" lvl="0" indent="0">
              <a:lnSpc>
                <a:spcPts val="10543"/>
              </a:lnSpc>
            </a:pPr>
            <a:r>
              <a:rPr lang="en-US" sz="7530" b="1" i="1" spc="459" dirty="0">
                <a:solidFill>
                  <a:srgbClr val="FFFFFF"/>
                </a:solidFill>
              </a:rPr>
              <a:t>Thank You!</a:t>
            </a:r>
          </a:p>
        </p:txBody>
      </p:sp>
      <p:sp>
        <p:nvSpPr>
          <p:cNvPr id="13" name="Freeform 13"/>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sp>
      <p:grpSp>
        <p:nvGrpSpPr>
          <p:cNvPr id="5" name="Group 5"/>
          <p:cNvGrpSpPr/>
          <p:nvPr/>
        </p:nvGrpSpPr>
        <p:grpSpPr>
          <a:xfrm>
            <a:off x="5520658" y="3240029"/>
            <a:ext cx="1142373" cy="114237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8" name="TextBox 8"/>
          <p:cNvSpPr txBox="1"/>
          <p:nvPr/>
        </p:nvSpPr>
        <p:spPr>
          <a:xfrm>
            <a:off x="7645011" y="1845223"/>
            <a:ext cx="9879016" cy="735057"/>
          </a:xfrm>
          <a:prstGeom prst="rect">
            <a:avLst/>
          </a:prstGeom>
        </p:spPr>
        <p:txBody>
          <a:bodyPr lIns="0" tIns="0" rIns="0" bIns="0" rtlCol="0" anchor="t">
            <a:spAutoFit/>
          </a:bodyPr>
          <a:lstStyle/>
          <a:p>
            <a:pPr marL="0" lvl="0" indent="0" algn="l">
              <a:lnSpc>
                <a:spcPts val="5719"/>
              </a:lnSpc>
              <a:spcBef>
                <a:spcPct val="0"/>
              </a:spcBef>
            </a:pPr>
            <a:r>
              <a:rPr lang="en-US" sz="4766" dirty="0">
                <a:solidFill>
                  <a:srgbClr val="FFFFFF"/>
                </a:solidFill>
              </a:rPr>
              <a:t>Datasets Overview</a:t>
            </a:r>
          </a:p>
        </p:txBody>
      </p:sp>
      <p:sp>
        <p:nvSpPr>
          <p:cNvPr id="11" name="Freeform 11"/>
          <p:cNvSpPr/>
          <p:nvPr/>
        </p:nvSpPr>
        <p:spPr>
          <a:xfrm>
            <a:off x="5725261" y="3453964"/>
            <a:ext cx="733166" cy="714504"/>
          </a:xfrm>
          <a:custGeom>
            <a:avLst/>
            <a:gdLst/>
            <a:ahLst/>
            <a:cxnLst/>
            <a:rect l="l" t="t" r="r" b="b"/>
            <a:pathLst>
              <a:path w="733166" h="714504">
                <a:moveTo>
                  <a:pt x="0" y="0"/>
                </a:moveTo>
                <a:lnTo>
                  <a:pt x="733166" y="0"/>
                </a:lnTo>
                <a:lnTo>
                  <a:pt x="733166" y="714504"/>
                </a:lnTo>
                <a:lnTo>
                  <a:pt x="0" y="71450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12" name="Group 12"/>
          <p:cNvGrpSpPr/>
          <p:nvPr/>
        </p:nvGrpSpPr>
        <p:grpSpPr>
          <a:xfrm>
            <a:off x="5520658" y="5182483"/>
            <a:ext cx="1142373" cy="114237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17" name="Freeform 17"/>
          <p:cNvSpPr/>
          <p:nvPr/>
        </p:nvSpPr>
        <p:spPr>
          <a:xfrm>
            <a:off x="5799040" y="5431446"/>
            <a:ext cx="585607" cy="669613"/>
          </a:xfrm>
          <a:custGeom>
            <a:avLst/>
            <a:gdLst/>
            <a:ahLst/>
            <a:cxnLst/>
            <a:rect l="l" t="t" r="r" b="b"/>
            <a:pathLst>
              <a:path w="585607" h="669613">
                <a:moveTo>
                  <a:pt x="0" y="0"/>
                </a:moveTo>
                <a:lnTo>
                  <a:pt x="585608" y="0"/>
                </a:lnTo>
                <a:lnTo>
                  <a:pt x="585608" y="669613"/>
                </a:lnTo>
                <a:lnTo>
                  <a:pt x="0" y="66961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18" name="Group 18"/>
          <p:cNvGrpSpPr/>
          <p:nvPr/>
        </p:nvGrpSpPr>
        <p:grpSpPr>
          <a:xfrm>
            <a:off x="5520658" y="7125268"/>
            <a:ext cx="1142373" cy="114237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23" name="Freeform 23"/>
          <p:cNvSpPr/>
          <p:nvPr/>
        </p:nvSpPr>
        <p:spPr>
          <a:xfrm>
            <a:off x="5818393" y="7372606"/>
            <a:ext cx="566255" cy="720926"/>
          </a:xfrm>
          <a:custGeom>
            <a:avLst/>
            <a:gdLst/>
            <a:ahLst/>
            <a:cxnLst/>
            <a:rect l="l" t="t" r="r" b="b"/>
            <a:pathLst>
              <a:path w="566255" h="720926">
                <a:moveTo>
                  <a:pt x="0" y="0"/>
                </a:moveTo>
                <a:lnTo>
                  <a:pt x="566255" y="0"/>
                </a:lnTo>
                <a:lnTo>
                  <a:pt x="566255" y="720926"/>
                </a:lnTo>
                <a:lnTo>
                  <a:pt x="0" y="72092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5" name="TextBox 24">
            <a:extLst>
              <a:ext uri="{FF2B5EF4-FFF2-40B4-BE49-F238E27FC236}">
                <a16:creationId xmlns:a16="http://schemas.microsoft.com/office/drawing/2014/main" xmlns="" id="{75E59BB8-5E31-4F16-A1A3-AEF180B3AD52}"/>
              </a:ext>
            </a:extLst>
          </p:cNvPr>
          <p:cNvSpPr txBox="1"/>
          <p:nvPr/>
        </p:nvSpPr>
        <p:spPr>
          <a:xfrm>
            <a:off x="7645011" y="3447948"/>
            <a:ext cx="8310434" cy="5386090"/>
          </a:xfrm>
          <a:prstGeom prst="rect">
            <a:avLst/>
          </a:prstGeom>
          <a:noFill/>
        </p:spPr>
        <p:txBody>
          <a:bodyPr wrap="square">
            <a:spAutoFit/>
          </a:bodyPr>
          <a:lstStyle/>
          <a:p>
            <a:pPr algn="l"/>
            <a:r>
              <a:rPr lang="en-US" sz="2400" b="0" i="0" dirty="0">
                <a:solidFill>
                  <a:schemeClr val="bg1"/>
                </a:solidFill>
                <a:effectLst/>
                <a:ea typeface="Lato" panose="020F0502020204030203" pitchFamily="34" charset="0"/>
                <a:cs typeface="Lato" panose="020F0502020204030203" pitchFamily="34" charset="0"/>
              </a:rPr>
              <a:t>We have been provided with several datasets containing valuable information:</a:t>
            </a:r>
          </a:p>
          <a:p>
            <a:pPr algn="l"/>
            <a:endParaRPr lang="en-US" sz="3200" dirty="0">
              <a:solidFill>
                <a:schemeClr val="bg1"/>
              </a:solidFill>
              <a:ea typeface="Lato" panose="020F0502020204030203" pitchFamily="34" charset="0"/>
              <a:cs typeface="Lato" panose="020F0502020204030203" pitchFamily="34" charset="0"/>
            </a:endParaRPr>
          </a:p>
          <a:p>
            <a:pPr marL="342900" indent="-342900" algn="l">
              <a:buFont typeface="Wingdings" panose="05000000000000000000" pitchFamily="2" charset="2"/>
              <a:buChar char="q"/>
            </a:pPr>
            <a:r>
              <a:rPr lang="en-US" sz="2400" b="1" i="0" dirty="0">
                <a:solidFill>
                  <a:schemeClr val="bg1"/>
                </a:solidFill>
                <a:effectLst/>
                <a:ea typeface="Lato" panose="020F0502020204030203" pitchFamily="34" charset="0"/>
                <a:cs typeface="Lato" panose="020F0502020204030203" pitchFamily="34" charset="0"/>
              </a:rPr>
              <a:t>Customer Info:</a:t>
            </a:r>
            <a:r>
              <a:rPr lang="en-US" sz="2400" b="0" i="0" dirty="0">
                <a:solidFill>
                  <a:schemeClr val="bg1"/>
                </a:solidFill>
                <a:effectLst/>
                <a:ea typeface="Lato" panose="020F0502020204030203" pitchFamily="34" charset="0"/>
                <a:cs typeface="Lato" panose="020F0502020204030203" pitchFamily="34" charset="0"/>
              </a:rPr>
              <a:t> Includes demographic details and customer exit information.</a:t>
            </a:r>
          </a:p>
          <a:p>
            <a:pPr marL="285750" indent="-285750" algn="l">
              <a:buFont typeface="Wingdings" panose="05000000000000000000" pitchFamily="2" charset="2"/>
              <a:buChar char="q"/>
            </a:pPr>
            <a:r>
              <a:rPr lang="en-US" sz="2400" b="1" i="0" dirty="0">
                <a:solidFill>
                  <a:schemeClr val="bg1"/>
                </a:solidFill>
                <a:effectLst/>
                <a:ea typeface="Lato" panose="020F0502020204030203" pitchFamily="34" charset="0"/>
                <a:cs typeface="Lato" panose="020F0502020204030203" pitchFamily="34" charset="0"/>
              </a:rPr>
              <a:t>Active Customer:</a:t>
            </a:r>
            <a:r>
              <a:rPr lang="en-US" sz="2400" b="0" i="0" dirty="0">
                <a:solidFill>
                  <a:schemeClr val="bg1"/>
                </a:solidFill>
                <a:effectLst/>
                <a:ea typeface="Lato" panose="020F0502020204030203" pitchFamily="34" charset="0"/>
                <a:cs typeface="Lato" panose="020F0502020204030203" pitchFamily="34" charset="0"/>
              </a:rPr>
              <a:t> Provides insights into currently active customers.</a:t>
            </a:r>
          </a:p>
          <a:p>
            <a:pPr marL="285750" indent="-285750" algn="l">
              <a:buFont typeface="Wingdings" panose="05000000000000000000" pitchFamily="2" charset="2"/>
              <a:buChar char="q"/>
            </a:pPr>
            <a:r>
              <a:rPr lang="en-US" sz="2400" b="1" i="0" dirty="0">
                <a:solidFill>
                  <a:schemeClr val="bg1"/>
                </a:solidFill>
                <a:effectLst/>
                <a:ea typeface="Lato" panose="020F0502020204030203" pitchFamily="34" charset="0"/>
                <a:cs typeface="Lato" panose="020F0502020204030203" pitchFamily="34" charset="0"/>
              </a:rPr>
              <a:t>Bank Churn:</a:t>
            </a:r>
            <a:r>
              <a:rPr lang="en-US" sz="2400" b="0" i="0" dirty="0">
                <a:solidFill>
                  <a:schemeClr val="bg1"/>
                </a:solidFill>
                <a:effectLst/>
                <a:ea typeface="Lato" panose="020F0502020204030203" pitchFamily="34" charset="0"/>
                <a:cs typeface="Lato" panose="020F0502020204030203" pitchFamily="34" charset="0"/>
              </a:rPr>
              <a:t> Contains customer credit scores, tenure, and churn status.</a:t>
            </a:r>
          </a:p>
          <a:p>
            <a:pPr marL="285750" indent="-285750" algn="l">
              <a:buFont typeface="Wingdings" panose="05000000000000000000" pitchFamily="2" charset="2"/>
              <a:buChar char="q"/>
            </a:pPr>
            <a:r>
              <a:rPr lang="en-US" sz="2400" b="1" i="0" dirty="0">
                <a:solidFill>
                  <a:schemeClr val="bg1"/>
                </a:solidFill>
                <a:effectLst/>
                <a:ea typeface="Lato" panose="020F0502020204030203" pitchFamily="34" charset="0"/>
                <a:cs typeface="Lato" panose="020F0502020204030203" pitchFamily="34" charset="0"/>
              </a:rPr>
              <a:t>Credit Card:</a:t>
            </a:r>
            <a:r>
              <a:rPr lang="en-US" sz="2400" b="0" i="0" dirty="0">
                <a:solidFill>
                  <a:schemeClr val="bg1"/>
                </a:solidFill>
                <a:effectLst/>
                <a:ea typeface="Lato" panose="020F0502020204030203" pitchFamily="34" charset="0"/>
                <a:cs typeface="Lato" panose="020F0502020204030203" pitchFamily="34" charset="0"/>
              </a:rPr>
              <a:t> Details about customer credit cards.</a:t>
            </a:r>
          </a:p>
          <a:p>
            <a:pPr marL="285750" indent="-285750" algn="l">
              <a:buFont typeface="Wingdings" panose="05000000000000000000" pitchFamily="2" charset="2"/>
              <a:buChar char="q"/>
            </a:pPr>
            <a:r>
              <a:rPr lang="en-US" sz="2400" b="1" i="0" dirty="0">
                <a:solidFill>
                  <a:schemeClr val="bg1"/>
                </a:solidFill>
                <a:effectLst/>
                <a:ea typeface="Lato" panose="020F0502020204030203" pitchFamily="34" charset="0"/>
                <a:cs typeface="Lato" panose="020F0502020204030203" pitchFamily="34" charset="0"/>
              </a:rPr>
              <a:t>Geography:</a:t>
            </a:r>
            <a:r>
              <a:rPr lang="en-US" sz="2400" b="0" i="0" dirty="0">
                <a:solidFill>
                  <a:schemeClr val="bg1"/>
                </a:solidFill>
                <a:effectLst/>
                <a:ea typeface="Lato" panose="020F0502020204030203" pitchFamily="34" charset="0"/>
                <a:cs typeface="Lato" panose="020F0502020204030203" pitchFamily="34" charset="0"/>
              </a:rPr>
              <a:t> Geographic location data.</a:t>
            </a:r>
          </a:p>
          <a:p>
            <a:pPr marL="285750" indent="-285750" algn="l">
              <a:buFont typeface="Wingdings" panose="05000000000000000000" pitchFamily="2" charset="2"/>
              <a:buChar char="q"/>
            </a:pPr>
            <a:r>
              <a:rPr lang="en-US" sz="2400" b="1" i="0" dirty="0">
                <a:solidFill>
                  <a:schemeClr val="bg1"/>
                </a:solidFill>
                <a:effectLst/>
                <a:ea typeface="Lato" panose="020F0502020204030203" pitchFamily="34" charset="0"/>
                <a:cs typeface="Lato" panose="020F0502020204030203" pitchFamily="34" charset="0"/>
              </a:rPr>
              <a:t>Exit Customer:</a:t>
            </a:r>
            <a:r>
              <a:rPr lang="en-US" sz="2400" b="0" i="0" dirty="0">
                <a:solidFill>
                  <a:schemeClr val="bg1"/>
                </a:solidFill>
                <a:effectLst/>
                <a:ea typeface="Lato" panose="020F0502020204030203" pitchFamily="34" charset="0"/>
                <a:cs typeface="Lato" panose="020F0502020204030203" pitchFamily="34" charset="0"/>
              </a:rPr>
              <a:t> Information about customers who have exited.</a:t>
            </a:r>
          </a:p>
          <a:p>
            <a:pPr marL="285750" indent="-285750" algn="l">
              <a:buFont typeface="Wingdings" panose="05000000000000000000" pitchFamily="2" charset="2"/>
              <a:buChar char="q"/>
            </a:pPr>
            <a:r>
              <a:rPr lang="en-US" sz="2400" b="1" i="0" dirty="0">
                <a:solidFill>
                  <a:schemeClr val="bg1"/>
                </a:solidFill>
                <a:effectLst/>
                <a:ea typeface="Lato" panose="020F0502020204030203" pitchFamily="34" charset="0"/>
                <a:cs typeface="Lato" panose="020F0502020204030203" pitchFamily="34" charset="0"/>
              </a:rPr>
              <a:t>Gender:</a:t>
            </a:r>
            <a:r>
              <a:rPr lang="en-US" sz="2400" b="0" i="0" dirty="0">
                <a:solidFill>
                  <a:schemeClr val="bg1"/>
                </a:solidFill>
                <a:effectLst/>
                <a:ea typeface="Lato" panose="020F0502020204030203" pitchFamily="34" charset="0"/>
                <a:cs typeface="Lato" panose="020F0502020204030203" pitchFamily="34" charset="0"/>
              </a:rPr>
              <a:t> Gender-related data.</a:t>
            </a:r>
          </a:p>
          <a:p>
            <a:pPr marL="285750" indent="-285750" algn="l">
              <a:buFont typeface="Wingdings" panose="05000000000000000000" pitchFamily="2" charset="2"/>
              <a:buChar char="q"/>
            </a:pPr>
            <a:r>
              <a:rPr lang="en-US" sz="2400" b="1" i="0" dirty="0">
                <a:solidFill>
                  <a:schemeClr val="bg1"/>
                </a:solidFill>
                <a:effectLst/>
                <a:ea typeface="Lato" panose="020F0502020204030203" pitchFamily="34" charset="0"/>
                <a:cs typeface="Lato" panose="020F0502020204030203" pitchFamily="34" charset="0"/>
              </a:rPr>
              <a:t>Date:</a:t>
            </a:r>
            <a:r>
              <a:rPr lang="en-US" sz="2400" b="0" i="0" dirty="0">
                <a:solidFill>
                  <a:schemeClr val="bg1"/>
                </a:solidFill>
                <a:effectLst/>
                <a:ea typeface="Lato" panose="020F0502020204030203" pitchFamily="34" charset="0"/>
                <a:cs typeface="Lato" panose="020F0502020204030203" pitchFamily="34" charset="0"/>
              </a:rPr>
              <a:t> Date-related information.</a:t>
            </a:r>
            <a:endParaRPr lang="en-US" sz="1400" b="0" i="0" dirty="0">
              <a:solidFill>
                <a:schemeClr val="bg1"/>
              </a:solidFill>
              <a:effectLst/>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xmlns="" val="109366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18" name="Group 18"/>
          <p:cNvGrpSpPr/>
          <p:nvPr/>
        </p:nvGrpSpPr>
        <p:grpSpPr>
          <a:xfrm>
            <a:off x="10000675" y="1509629"/>
            <a:ext cx="6992751" cy="8074770"/>
            <a:chOff x="0" y="0"/>
            <a:chExt cx="5499100" cy="6350000"/>
          </a:xfrm>
        </p:grpSpPr>
        <p:sp>
          <p:nvSpPr>
            <p:cNvPr id="19" name="Freeform 19"/>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id="20" name="Group 20"/>
          <p:cNvGrpSpPr/>
          <p:nvPr/>
        </p:nvGrpSpPr>
        <p:grpSpPr>
          <a:xfrm>
            <a:off x="10143550" y="1698193"/>
            <a:ext cx="6697476" cy="7733806"/>
            <a:chOff x="0" y="0"/>
            <a:chExt cx="5499100" cy="6350000"/>
          </a:xfrm>
        </p:grpSpPr>
        <p:sp>
          <p:nvSpPr>
            <p:cNvPr id="21" name="Freeform 21"/>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659" r="-36659"/>
              </a:stretch>
            </a:blipFill>
          </p:spPr>
        </p:sp>
      </p:grpSp>
      <p:sp>
        <p:nvSpPr>
          <p:cNvPr id="31" name="TextBox 31"/>
          <p:cNvSpPr txBox="1"/>
          <p:nvPr/>
        </p:nvSpPr>
        <p:spPr>
          <a:xfrm>
            <a:off x="2410104" y="855001"/>
            <a:ext cx="8437330" cy="1031051"/>
          </a:xfrm>
          <a:prstGeom prst="rect">
            <a:avLst/>
          </a:prstGeom>
        </p:spPr>
        <p:txBody>
          <a:bodyPr lIns="0" tIns="0" rIns="0" bIns="0" rtlCol="0" anchor="t">
            <a:spAutoFit/>
          </a:bodyPr>
          <a:lstStyle/>
          <a:p>
            <a:pPr marL="0" lvl="0" indent="0" algn="ctr">
              <a:lnSpc>
                <a:spcPts val="9625"/>
              </a:lnSpc>
              <a:spcBef>
                <a:spcPct val="0"/>
              </a:spcBef>
            </a:pPr>
            <a:r>
              <a:rPr lang="en-US" sz="2800" dirty="0">
                <a:solidFill>
                  <a:schemeClr val="bg1"/>
                </a:solidFill>
                <a:latin typeface="Now Bold"/>
              </a:rPr>
              <a:t>Data Preparation for Analysis</a:t>
            </a:r>
          </a:p>
        </p:txBody>
      </p:sp>
      <p:sp>
        <p:nvSpPr>
          <p:cNvPr id="110" name="TextBox 109">
            <a:extLst>
              <a:ext uri="{FF2B5EF4-FFF2-40B4-BE49-F238E27FC236}">
                <a16:creationId xmlns:a16="http://schemas.microsoft.com/office/drawing/2014/main" xmlns="" id="{75E731C9-49FA-4EBD-AA62-86F0E19805B9}"/>
              </a:ext>
            </a:extLst>
          </p:cNvPr>
          <p:cNvSpPr txBox="1"/>
          <p:nvPr/>
        </p:nvSpPr>
        <p:spPr>
          <a:xfrm>
            <a:off x="1159795" y="3086100"/>
            <a:ext cx="8437330" cy="1938992"/>
          </a:xfrm>
          <a:prstGeom prst="rect">
            <a:avLst/>
          </a:prstGeom>
          <a:noFill/>
        </p:spPr>
        <p:txBody>
          <a:bodyPr wrap="square">
            <a:spAutoFit/>
          </a:bodyPr>
          <a:lstStyle/>
          <a:p>
            <a:pPr algn="l"/>
            <a:r>
              <a:rPr lang="en-US" sz="2400" b="1" i="0" dirty="0">
                <a:solidFill>
                  <a:schemeClr val="bg1"/>
                </a:solidFill>
                <a:effectLst/>
                <a:ea typeface="Lato" panose="020F0502020204030203" pitchFamily="34" charset="0"/>
                <a:cs typeface="Lato" panose="020F0502020204030203" pitchFamily="34" charset="0"/>
              </a:rPr>
              <a:t>Data Cleaning:</a:t>
            </a:r>
          </a:p>
          <a:p>
            <a:pPr algn="l"/>
            <a:endParaRPr lang="en-US" sz="2400" b="0" i="0" dirty="0">
              <a:solidFill>
                <a:schemeClr val="bg1"/>
              </a:solidFill>
              <a:effectLst/>
              <a:ea typeface="Lato" panose="020F0502020204030203" pitchFamily="34" charset="0"/>
              <a:cs typeface="Lato" panose="020F0502020204030203" pitchFamily="34" charset="0"/>
            </a:endParaRPr>
          </a:p>
          <a:p>
            <a:pPr marL="342900" indent="-342900" algn="l">
              <a:buFont typeface="Arial" panose="020B0604020202020204" pitchFamily="34" charset="0"/>
              <a:buChar char="•"/>
            </a:pPr>
            <a:r>
              <a:rPr lang="en-US" sz="2400" b="0" i="0" dirty="0">
                <a:solidFill>
                  <a:schemeClr val="bg1"/>
                </a:solidFill>
                <a:effectLst/>
                <a:ea typeface="Lato" panose="020F0502020204030203" pitchFamily="34" charset="0"/>
                <a:cs typeface="Lato" panose="020F0502020204030203" pitchFamily="34" charset="0"/>
              </a:rPr>
              <a:t>Remove duplicate records and handle missing values to ensure data quality.</a:t>
            </a:r>
          </a:p>
          <a:p>
            <a:pPr marL="342900" indent="-342900" algn="l">
              <a:buFont typeface="Arial" panose="020B0604020202020204" pitchFamily="34" charset="0"/>
              <a:buChar char="•"/>
            </a:pPr>
            <a:r>
              <a:rPr lang="en-US" sz="2400" b="0" i="0" dirty="0">
                <a:solidFill>
                  <a:schemeClr val="bg1"/>
                </a:solidFill>
                <a:effectLst/>
                <a:ea typeface="Lato" panose="020F0502020204030203" pitchFamily="34" charset="0"/>
                <a:cs typeface="Lato" panose="020F0502020204030203" pitchFamily="34" charset="0"/>
              </a:rPr>
              <a:t>Standardize data formats and correct any inconsistencies.</a:t>
            </a:r>
          </a:p>
        </p:txBody>
      </p:sp>
      <p:sp>
        <p:nvSpPr>
          <p:cNvPr id="114" name="TextBox 113">
            <a:extLst>
              <a:ext uri="{FF2B5EF4-FFF2-40B4-BE49-F238E27FC236}">
                <a16:creationId xmlns:a16="http://schemas.microsoft.com/office/drawing/2014/main" xmlns="" id="{34C3B970-08E8-47D7-9E6C-325886A6AE97}"/>
              </a:ext>
            </a:extLst>
          </p:cNvPr>
          <p:cNvSpPr txBox="1"/>
          <p:nvPr/>
        </p:nvSpPr>
        <p:spPr>
          <a:xfrm>
            <a:off x="1226934" y="5547014"/>
            <a:ext cx="8437330" cy="2308324"/>
          </a:xfrm>
          <a:prstGeom prst="rect">
            <a:avLst/>
          </a:prstGeom>
          <a:noFill/>
        </p:spPr>
        <p:txBody>
          <a:bodyPr wrap="square">
            <a:spAutoFit/>
          </a:bodyPr>
          <a:lstStyle/>
          <a:p>
            <a:r>
              <a:rPr lang="en-US" sz="2400" dirty="0">
                <a:solidFill>
                  <a:schemeClr val="bg1"/>
                </a:solidFill>
                <a:ea typeface="Lato" panose="020F0502020204030203" pitchFamily="34" charset="0"/>
                <a:cs typeface="Lato" panose="020F0502020204030203" pitchFamily="34" charset="0"/>
              </a:rPr>
              <a:t>Feature Engineering:</a:t>
            </a:r>
          </a:p>
          <a:p>
            <a:endParaRPr lang="en-US" sz="2400" dirty="0">
              <a:solidFill>
                <a:schemeClr val="bg1"/>
              </a:solidFill>
              <a:ea typeface="Lato" panose="020F0502020204030203" pitchFamily="34" charset="0"/>
              <a:cs typeface="Lato" panose="020F0502020204030203" pitchFamily="34" charset="0"/>
            </a:endParaRPr>
          </a:p>
          <a:p>
            <a:pPr marL="342900" indent="-342900">
              <a:buFont typeface="Arial" panose="020B0604020202020204" pitchFamily="34" charset="0"/>
              <a:buChar char="•"/>
            </a:pPr>
            <a:r>
              <a:rPr lang="en-US" sz="2400" dirty="0">
                <a:solidFill>
                  <a:schemeClr val="bg1"/>
                </a:solidFill>
                <a:ea typeface="Lato" panose="020F0502020204030203" pitchFamily="34" charset="0"/>
                <a:cs typeface="Lato" panose="020F0502020204030203" pitchFamily="34" charset="0"/>
              </a:rPr>
              <a:t>Create new features that provide valuable insights or improve model performance.</a:t>
            </a:r>
          </a:p>
          <a:p>
            <a:pPr marL="342900" indent="-342900">
              <a:buFont typeface="Arial" panose="020B0604020202020204" pitchFamily="34" charset="0"/>
              <a:buChar char="•"/>
            </a:pPr>
            <a:r>
              <a:rPr lang="en-US" sz="2400" dirty="0">
                <a:solidFill>
                  <a:schemeClr val="bg1"/>
                </a:solidFill>
                <a:ea typeface="Lato" panose="020F0502020204030203" pitchFamily="34" charset="0"/>
                <a:cs typeface="Lato" panose="020F0502020204030203" pitchFamily="34" charset="0"/>
              </a:rPr>
              <a:t>Examples include deriving customer tenure from </a:t>
            </a:r>
            <a:r>
              <a:rPr lang="en-US" sz="2400" dirty="0" err="1">
                <a:solidFill>
                  <a:schemeClr val="bg1"/>
                </a:solidFill>
                <a:ea typeface="Lato" panose="020F0502020204030203" pitchFamily="34" charset="0"/>
                <a:cs typeface="Lato" panose="020F0502020204030203" pitchFamily="34" charset="0"/>
              </a:rPr>
              <a:t>BankDOJ</a:t>
            </a:r>
            <a:r>
              <a:rPr lang="en-US" sz="2400" dirty="0">
                <a:solidFill>
                  <a:schemeClr val="bg1"/>
                </a:solidFill>
                <a:ea typeface="Lato" panose="020F0502020204030203" pitchFamily="34" charset="0"/>
                <a:cs typeface="Lato" panose="020F0502020204030203" pitchFamily="34" charset="0"/>
              </a:rPr>
              <a:t> and Date features.</a:t>
            </a:r>
          </a:p>
        </p:txBody>
      </p:sp>
    </p:spTree>
    <p:extLst>
      <p:ext uri="{BB962C8B-B14F-4D97-AF65-F5344CB8AC3E}">
        <p14:creationId xmlns:p14="http://schemas.microsoft.com/office/powerpoint/2010/main" xmlns="" val="2297178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143000" y="962702"/>
            <a:ext cx="4796714" cy="1958870"/>
          </a:xfrm>
          <a:prstGeom prst="rect">
            <a:avLst/>
          </a:prstGeom>
        </p:spPr>
        <p:txBody>
          <a:bodyPr lIns="0" tIns="0" rIns="0" bIns="0" rtlCol="0" anchor="t">
            <a:spAutoFit/>
          </a:bodyPr>
          <a:lstStyle/>
          <a:p>
            <a:pPr marL="0" lvl="0" indent="0">
              <a:lnSpc>
                <a:spcPts val="7711"/>
              </a:lnSpc>
              <a:spcBef>
                <a:spcPct val="0"/>
              </a:spcBef>
            </a:pPr>
            <a:r>
              <a:rPr lang="en-US" sz="5400" dirty="0">
                <a:solidFill>
                  <a:srgbClr val="56AEFF"/>
                </a:solidFill>
              </a:rPr>
              <a:t>Demographic Analysis:</a:t>
            </a:r>
          </a:p>
        </p:txBody>
      </p:sp>
      <p:sp>
        <p:nvSpPr>
          <p:cNvPr id="3" name="Freeform 3"/>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8739304" y="416690"/>
            <a:ext cx="9120246" cy="9453620"/>
            <a:chOff x="0" y="0"/>
            <a:chExt cx="3461888" cy="3588431"/>
          </a:xfrm>
        </p:grpSpPr>
        <p:sp>
          <p:nvSpPr>
            <p:cNvPr id="5" name="Freeform 5"/>
            <p:cNvSpPr/>
            <p:nvPr/>
          </p:nvSpPr>
          <p:spPr>
            <a:xfrm>
              <a:off x="0" y="0"/>
              <a:ext cx="3461888" cy="3588431"/>
            </a:xfrm>
            <a:custGeom>
              <a:avLst/>
              <a:gdLst/>
              <a:ahLst/>
              <a:cxnLst/>
              <a:rect l="l" t="t" r="r" b="b"/>
              <a:pathLst>
                <a:path w="3461888" h="3588431">
                  <a:moveTo>
                    <a:pt x="0" y="0"/>
                  </a:moveTo>
                  <a:lnTo>
                    <a:pt x="3461888" y="0"/>
                  </a:lnTo>
                  <a:lnTo>
                    <a:pt x="3461888" y="3588431"/>
                  </a:lnTo>
                  <a:lnTo>
                    <a:pt x="0" y="3588431"/>
                  </a:lnTo>
                  <a:close/>
                </a:path>
              </a:pathLst>
            </a:custGeom>
            <a:solidFill>
              <a:srgbClr val="FFFFFF"/>
            </a:solidFill>
            <a:ln w="9525" cap="sq">
              <a:solidFill>
                <a:srgbClr val="FFFFFF"/>
              </a:solidFill>
              <a:prstDash val="solid"/>
              <a:miter/>
            </a:ln>
          </p:spPr>
        </p:sp>
        <p:sp>
          <p:nvSpPr>
            <p:cNvPr id="6" name="TextBox 6"/>
            <p:cNvSpPr txBox="1"/>
            <p:nvPr/>
          </p:nvSpPr>
          <p:spPr>
            <a:xfrm>
              <a:off x="0" y="-38100"/>
              <a:ext cx="3461888" cy="3626531"/>
            </a:xfrm>
            <a:prstGeom prst="rect">
              <a:avLst/>
            </a:prstGeom>
          </p:spPr>
          <p:txBody>
            <a:bodyPr lIns="50800" tIns="50800" rIns="50800" bIns="50800" rtlCol="0" anchor="ctr"/>
            <a:lstStyle/>
            <a:p>
              <a:pPr algn="ctr">
                <a:lnSpc>
                  <a:spcPts val="3483"/>
                </a:lnSpc>
              </a:pPr>
              <a:endParaRPr/>
            </a:p>
          </p:txBody>
        </p:sp>
      </p:grpSp>
      <p:sp>
        <p:nvSpPr>
          <p:cNvPr id="8" name="TextBox 8"/>
          <p:cNvSpPr txBox="1"/>
          <p:nvPr/>
        </p:nvSpPr>
        <p:spPr>
          <a:xfrm>
            <a:off x="819016" y="3535819"/>
            <a:ext cx="7029584" cy="4719241"/>
          </a:xfrm>
          <a:prstGeom prst="rect">
            <a:avLst/>
          </a:prstGeom>
        </p:spPr>
        <p:txBody>
          <a:bodyPr wrap="square" lIns="0" tIns="0" rIns="0" bIns="0" rtlCol="0" anchor="t">
            <a:spAutoFit/>
          </a:bodyPr>
          <a:lstStyle/>
          <a:p>
            <a:pPr marL="362678" lvl="1" indent="-181339">
              <a:lnSpc>
                <a:spcPts val="2318"/>
              </a:lnSpc>
              <a:buFont typeface="Arial"/>
              <a:buChar char="•"/>
            </a:pPr>
            <a:r>
              <a:rPr lang="en-US" sz="2400" u="none" strike="noStrike" dirty="0">
                <a:solidFill>
                  <a:srgbClr val="56AEFF"/>
                </a:solidFill>
              </a:rPr>
              <a:t>Germany:</a:t>
            </a:r>
            <a:r>
              <a:rPr lang="en-US" sz="2400" u="none" strike="noStrike" dirty="0">
                <a:solidFill>
                  <a:srgbClr val="FFFFFF"/>
                </a:solidFill>
              </a:rPr>
              <a:t> </a:t>
            </a:r>
            <a:r>
              <a:rPr lang="en-US" sz="2000" u="none" strike="noStrike" dirty="0">
                <a:solidFill>
                  <a:srgbClr val="FFFFFF"/>
                </a:solidFill>
              </a:rPr>
              <a:t>The percentage( 49.14%) of total account balances attributed to accounts in Germany.</a:t>
            </a:r>
          </a:p>
          <a:p>
            <a:pPr marL="181339" lvl="1">
              <a:lnSpc>
                <a:spcPts val="2318"/>
              </a:lnSpc>
            </a:pPr>
            <a:endParaRPr lang="en-US" sz="2000" u="none" strike="noStrike" dirty="0">
              <a:solidFill>
                <a:srgbClr val="FFFFFF"/>
              </a:solidFill>
            </a:endParaRPr>
          </a:p>
          <a:p>
            <a:pPr marL="362678" lvl="1" indent="-181339">
              <a:lnSpc>
                <a:spcPts val="2318"/>
              </a:lnSpc>
              <a:buFont typeface="Arial"/>
              <a:buChar char="•"/>
            </a:pPr>
            <a:r>
              <a:rPr lang="en-US" sz="2400" u="none" strike="noStrike" dirty="0">
                <a:solidFill>
                  <a:srgbClr val="56AEFF"/>
                </a:solidFill>
              </a:rPr>
              <a:t>France</a:t>
            </a:r>
            <a:r>
              <a:rPr lang="en-US" sz="2000" u="none" strike="noStrike" dirty="0">
                <a:solidFill>
                  <a:srgbClr val="FFFFFF"/>
                </a:solidFill>
              </a:rPr>
              <a:t>:  </a:t>
            </a:r>
            <a:r>
              <a:rPr lang="en-US" sz="2000" dirty="0">
                <a:solidFill>
                  <a:srgbClr val="FFFFFF"/>
                </a:solidFill>
              </a:rPr>
              <a:t>T</a:t>
            </a:r>
            <a:r>
              <a:rPr lang="en-US" sz="2000" u="none" strike="noStrike" dirty="0">
                <a:solidFill>
                  <a:srgbClr val="FFFFFF"/>
                </a:solidFill>
              </a:rPr>
              <a:t>he percentage ( 25.49%) of total account balances attributed to accounts in France.</a:t>
            </a:r>
          </a:p>
          <a:p>
            <a:pPr marL="181339" lvl="1">
              <a:lnSpc>
                <a:spcPts val="2318"/>
              </a:lnSpc>
            </a:pPr>
            <a:endParaRPr lang="en-US" sz="2000" u="none" strike="noStrike" dirty="0">
              <a:solidFill>
                <a:srgbClr val="FFFFFF"/>
              </a:solidFill>
            </a:endParaRPr>
          </a:p>
          <a:p>
            <a:pPr marL="362678" lvl="1" indent="-181339">
              <a:lnSpc>
                <a:spcPts val="2318"/>
              </a:lnSpc>
              <a:buFont typeface="Arial"/>
              <a:buChar char="•"/>
            </a:pPr>
            <a:r>
              <a:rPr lang="en-US" sz="2400" u="none" strike="noStrike" dirty="0">
                <a:solidFill>
                  <a:srgbClr val="56AEFF"/>
                </a:solidFill>
              </a:rPr>
              <a:t>Spain</a:t>
            </a:r>
            <a:r>
              <a:rPr lang="en-US" sz="2400" u="none" strike="noStrike" dirty="0">
                <a:solidFill>
                  <a:srgbClr val="FFFFFF"/>
                </a:solidFill>
              </a:rPr>
              <a:t>: </a:t>
            </a:r>
            <a:r>
              <a:rPr lang="en-US" sz="2000" u="none" strike="noStrike" dirty="0">
                <a:solidFill>
                  <a:srgbClr val="FFFFFF"/>
                </a:solidFill>
              </a:rPr>
              <a:t>The percentage (25.37%) of total account balances attributed to accounts in Spain.</a:t>
            </a:r>
          </a:p>
          <a:p>
            <a:pPr marL="181339" lvl="1">
              <a:lnSpc>
                <a:spcPts val="2318"/>
              </a:lnSpc>
            </a:pPr>
            <a:endParaRPr lang="en-US" sz="2000" u="none" strike="noStrike" dirty="0">
              <a:solidFill>
                <a:srgbClr val="FFFFFF"/>
              </a:solidFill>
            </a:endParaRPr>
          </a:p>
          <a:p>
            <a:pPr marL="181339" lvl="1">
              <a:lnSpc>
                <a:spcPts val="2318"/>
              </a:lnSpc>
            </a:pPr>
            <a:r>
              <a:rPr lang="en-US" sz="2000" u="none" strike="noStrike" dirty="0">
                <a:solidFill>
                  <a:srgbClr val="56AEFF"/>
                </a:solidFill>
              </a:rPr>
              <a:t>Explanation: </a:t>
            </a:r>
            <a:r>
              <a:rPr lang="en-US" sz="2000" u="none" strike="noStrike" dirty="0">
                <a:solidFill>
                  <a:srgbClr val="FFFFFF"/>
                </a:solidFill>
              </a:rPr>
              <a:t> The pie chart indicates the proportion of account balances in each country, with Germany having the highest share, followed by France and Spain.</a:t>
            </a:r>
          </a:p>
          <a:p>
            <a:pPr marL="181339" lvl="1">
              <a:lnSpc>
                <a:spcPts val="2318"/>
              </a:lnSpc>
            </a:pPr>
            <a:endParaRPr lang="en-US" sz="2000" u="none" strike="noStrike" dirty="0">
              <a:solidFill>
                <a:srgbClr val="FFFFFF"/>
              </a:solidFill>
            </a:endParaRPr>
          </a:p>
          <a:p>
            <a:pPr marL="181339" lvl="1">
              <a:lnSpc>
                <a:spcPts val="2318"/>
              </a:lnSpc>
            </a:pPr>
            <a:r>
              <a:rPr lang="en-US" sz="2000" u="none" strike="noStrike" dirty="0">
                <a:solidFill>
                  <a:srgbClr val="56AEFF"/>
                </a:solidFill>
              </a:rPr>
              <a:t>Insights: </a:t>
            </a:r>
            <a:r>
              <a:rPr lang="en-US" sz="2000" u="none" strike="noStrike" dirty="0">
                <a:solidFill>
                  <a:srgbClr val="FFFFFF"/>
                </a:solidFill>
              </a:rPr>
              <a:t>119.73k the high numbers of accounts in Germany, France, and Spain correspond to the high account balances in the same order, reflecting the banking trends across these regions.</a:t>
            </a:r>
          </a:p>
        </p:txBody>
      </p:sp>
      <p:sp>
        <p:nvSpPr>
          <p:cNvPr id="9" name="Freeform 9"/>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xmlns="" r:embed="rId3"/>
                </a:ext>
              </a:extLst>
            </a:blip>
            <a:stretch>
              <a:fillRect/>
            </a:stretch>
          </a:blipFill>
        </p:spPr>
      </p:sp>
      <p:pic>
        <p:nvPicPr>
          <p:cNvPr id="11" name="Picture 10"/>
          <p:cNvPicPr/>
          <p:nvPr/>
        </p:nvPicPr>
        <p:blipFill>
          <a:blip r:embed="rId4"/>
          <a:srcRect/>
          <a:stretch>
            <a:fillRect/>
          </a:stretch>
        </p:blipFill>
        <p:spPr bwMode="auto">
          <a:xfrm>
            <a:off x="9372600" y="2247900"/>
            <a:ext cx="7315200" cy="6858000"/>
          </a:xfrm>
          <a:prstGeom prst="rect">
            <a:avLst/>
          </a:prstGeom>
          <a:noFill/>
          <a:ln w="9525">
            <a:noFill/>
            <a:miter lim="800000"/>
            <a:headEnd/>
            <a:tailEnd/>
          </a:ln>
        </p:spPr>
      </p:pic>
    </p:spTree>
    <p:extLst>
      <p:ext uri="{BB962C8B-B14F-4D97-AF65-F5344CB8AC3E}">
        <p14:creationId xmlns:p14="http://schemas.microsoft.com/office/powerpoint/2010/main" xmlns="" val="1183698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TextBox 2"/>
          <p:cNvSpPr txBox="1"/>
          <p:nvPr/>
        </p:nvSpPr>
        <p:spPr>
          <a:xfrm>
            <a:off x="10669634" y="707009"/>
            <a:ext cx="4796714" cy="1958870"/>
          </a:xfrm>
          <a:prstGeom prst="rect">
            <a:avLst/>
          </a:prstGeom>
        </p:spPr>
        <p:txBody>
          <a:bodyPr lIns="0" tIns="0" rIns="0" bIns="0" rtlCol="0" anchor="t">
            <a:spAutoFit/>
          </a:bodyPr>
          <a:lstStyle/>
          <a:p>
            <a:pPr marL="0" lvl="0" indent="0">
              <a:lnSpc>
                <a:spcPts val="7711"/>
              </a:lnSpc>
              <a:spcBef>
                <a:spcPct val="0"/>
              </a:spcBef>
            </a:pPr>
            <a:r>
              <a:rPr lang="en-US" sz="5400" b="1" dirty="0">
                <a:solidFill>
                  <a:srgbClr val="56AEFF"/>
                </a:solidFill>
              </a:rPr>
              <a:t>Transactional Analysis:</a:t>
            </a:r>
          </a:p>
        </p:txBody>
      </p:sp>
      <p:sp>
        <p:nvSpPr>
          <p:cNvPr id="3" name="Freeform 3"/>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457200" y="707009"/>
            <a:ext cx="9120246" cy="5747378"/>
            <a:chOff x="0" y="0"/>
            <a:chExt cx="3461888" cy="3588431"/>
          </a:xfrm>
        </p:grpSpPr>
        <p:sp>
          <p:nvSpPr>
            <p:cNvPr id="5" name="Freeform 5"/>
            <p:cNvSpPr/>
            <p:nvPr/>
          </p:nvSpPr>
          <p:spPr>
            <a:xfrm>
              <a:off x="0" y="0"/>
              <a:ext cx="3461888" cy="3588431"/>
            </a:xfrm>
            <a:custGeom>
              <a:avLst/>
              <a:gdLst/>
              <a:ahLst/>
              <a:cxnLst/>
              <a:rect l="l" t="t" r="r" b="b"/>
              <a:pathLst>
                <a:path w="3461888" h="3588431">
                  <a:moveTo>
                    <a:pt x="0" y="0"/>
                  </a:moveTo>
                  <a:lnTo>
                    <a:pt x="3461888" y="0"/>
                  </a:lnTo>
                  <a:lnTo>
                    <a:pt x="3461888" y="3588431"/>
                  </a:lnTo>
                  <a:lnTo>
                    <a:pt x="0" y="3588431"/>
                  </a:lnTo>
                  <a:close/>
                </a:path>
              </a:pathLst>
            </a:custGeom>
            <a:solidFill>
              <a:srgbClr val="FFFFFF"/>
            </a:solidFill>
            <a:ln w="9525" cap="sq">
              <a:solidFill>
                <a:srgbClr val="FFFFFF"/>
              </a:solidFill>
              <a:prstDash val="solid"/>
              <a:miter/>
            </a:ln>
          </p:spPr>
        </p:sp>
        <p:sp>
          <p:nvSpPr>
            <p:cNvPr id="6" name="TextBox 6"/>
            <p:cNvSpPr txBox="1"/>
            <p:nvPr/>
          </p:nvSpPr>
          <p:spPr>
            <a:xfrm>
              <a:off x="0" y="-38100"/>
              <a:ext cx="3461888" cy="3626531"/>
            </a:xfrm>
            <a:prstGeom prst="rect">
              <a:avLst/>
            </a:prstGeom>
          </p:spPr>
          <p:txBody>
            <a:bodyPr lIns="50800" tIns="50800" rIns="50800" bIns="50800" rtlCol="0" anchor="ctr"/>
            <a:lstStyle/>
            <a:p>
              <a:pPr algn="ctr">
                <a:lnSpc>
                  <a:spcPts val="3483"/>
                </a:lnSpc>
              </a:pPr>
              <a:endParaRPr/>
            </a:p>
          </p:txBody>
        </p:sp>
      </p:grpSp>
      <p:sp>
        <p:nvSpPr>
          <p:cNvPr id="8" name="TextBox 8"/>
          <p:cNvSpPr txBox="1"/>
          <p:nvPr/>
        </p:nvSpPr>
        <p:spPr>
          <a:xfrm>
            <a:off x="10013196" y="3370559"/>
            <a:ext cx="7029584" cy="1782347"/>
          </a:xfrm>
          <a:prstGeom prst="rect">
            <a:avLst/>
          </a:prstGeom>
        </p:spPr>
        <p:txBody>
          <a:bodyPr wrap="square" lIns="0" tIns="0" rIns="0" bIns="0" rtlCol="0" anchor="t">
            <a:spAutoFit/>
          </a:bodyPr>
          <a:lstStyle/>
          <a:p>
            <a:pPr marL="362678" lvl="1" indent="-181339">
              <a:lnSpc>
                <a:spcPts val="2318"/>
              </a:lnSpc>
              <a:buFont typeface="Arial"/>
              <a:buChar char="•"/>
            </a:pPr>
            <a:r>
              <a:rPr lang="en-US" sz="2400" u="none" strike="noStrike" dirty="0">
                <a:solidFill>
                  <a:schemeClr val="bg1"/>
                </a:solidFill>
              </a:rPr>
              <a:t>In our analysis of the trend of customers joining over time, we observed significant variations in the number of new customers joining the bank each month. By visualizing this trend with a line chart, we identified interesting patterns, including seasonal fluctuations.</a:t>
            </a:r>
            <a:endParaRPr lang="en-US" sz="2000" u="none" strike="noStrike" dirty="0">
              <a:solidFill>
                <a:schemeClr val="bg1"/>
              </a:solidFill>
              <a:latin typeface="DM Sans"/>
            </a:endParaRPr>
          </a:p>
        </p:txBody>
      </p:sp>
      <p:sp>
        <p:nvSpPr>
          <p:cNvPr id="9" name="Freeform 9"/>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xmlns="" r:embed="rId3"/>
                </a:ext>
              </a:extLst>
            </a:blip>
            <a:stretch>
              <a:fillRect/>
            </a:stretch>
          </a:blipFill>
        </p:spPr>
      </p:sp>
      <p:sp>
        <p:nvSpPr>
          <p:cNvPr id="14" name="TextBox 13">
            <a:extLst>
              <a:ext uri="{FF2B5EF4-FFF2-40B4-BE49-F238E27FC236}">
                <a16:creationId xmlns:a16="http://schemas.microsoft.com/office/drawing/2014/main" xmlns="" id="{8BCC5C75-1E22-4FFE-BE28-2D4A11A2F441}"/>
              </a:ext>
            </a:extLst>
          </p:cNvPr>
          <p:cNvSpPr txBox="1"/>
          <p:nvPr/>
        </p:nvSpPr>
        <p:spPr>
          <a:xfrm>
            <a:off x="2590800" y="7177503"/>
            <a:ext cx="14451980" cy="1569660"/>
          </a:xfrm>
          <a:prstGeom prst="rect">
            <a:avLst/>
          </a:prstGeom>
          <a:noFill/>
        </p:spPr>
        <p:txBody>
          <a:bodyPr wrap="square">
            <a:spAutoFit/>
          </a:bodyPr>
          <a:lstStyle/>
          <a:p>
            <a:r>
              <a:rPr lang="en-US" sz="2400" dirty="0">
                <a:solidFill>
                  <a:schemeClr val="bg1"/>
                </a:solidFill>
              </a:rPr>
              <a:t>One noteworthy observation is that in December 2019, there was a notable surge in new customer acquisitions, with a total of 470 new customers joining the bank according to the dataset provided. This spike in customer acquisition during December warrants further investigation to understand the underlying reasons and capitalize on potential opportunities.</a:t>
            </a:r>
          </a:p>
        </p:txBody>
      </p:sp>
      <p:sp>
        <p:nvSpPr>
          <p:cNvPr id="16" name="Rectangle 15">
            <a:extLst>
              <a:ext uri="{FF2B5EF4-FFF2-40B4-BE49-F238E27FC236}">
                <a16:creationId xmlns:a16="http://schemas.microsoft.com/office/drawing/2014/main" xmlns="" id="{AEA4F7B0-7AFC-49D4-9053-9D29CA860D69}"/>
              </a:ext>
            </a:extLst>
          </p:cNvPr>
          <p:cNvSpPr/>
          <p:nvPr/>
        </p:nvSpPr>
        <p:spPr>
          <a:xfrm>
            <a:off x="1557490" y="7269529"/>
            <a:ext cx="838200" cy="9029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
            <a:extLst>
              <a:ext uri="{FF2B5EF4-FFF2-40B4-BE49-F238E27FC236}">
                <a16:creationId xmlns:a16="http://schemas.microsoft.com/office/drawing/2014/main" xmlns="" id="{F134FB30-1086-4D67-B36B-2C140A555A29}"/>
              </a:ext>
            </a:extLst>
          </p:cNvPr>
          <p:cNvSpPr/>
          <p:nvPr/>
        </p:nvSpPr>
        <p:spPr>
          <a:xfrm>
            <a:off x="1607152" y="7337968"/>
            <a:ext cx="721040" cy="766091"/>
          </a:xfrm>
          <a:custGeom>
            <a:avLst/>
            <a:gdLst/>
            <a:ahLst/>
            <a:cxnLst/>
            <a:rect l="l" t="t" r="r" b="b"/>
            <a:pathLst>
              <a:path w="559773" h="712674">
                <a:moveTo>
                  <a:pt x="0" y="0"/>
                </a:moveTo>
                <a:lnTo>
                  <a:pt x="559773" y="0"/>
                </a:lnTo>
                <a:lnTo>
                  <a:pt x="559773" y="712673"/>
                </a:lnTo>
                <a:lnTo>
                  <a:pt x="0" y="712673"/>
                </a:lnTo>
                <a:lnTo>
                  <a:pt x="0" y="0"/>
                </a:lnTo>
                <a:close/>
              </a:path>
            </a:pathLst>
          </a:custGeom>
          <a:blipFill>
            <a:blip r:embed="rId4">
              <a:extLst>
                <a:ext uri="{96DAC541-7B7A-43D3-8B79-37D633B846F1}">
                  <asvg:svgBlip xmlns:asvg="http://schemas.microsoft.com/office/drawing/2016/SVG/main" xmlns="" r:embed="rId6"/>
                </a:ext>
              </a:extLst>
            </a:blip>
            <a:stretch>
              <a:fillRect/>
            </a:stretch>
          </a:blipFill>
          <a:ln>
            <a:noFill/>
          </a:ln>
        </p:spPr>
        <p:txBody>
          <a:bodyPr/>
          <a:lstStyle/>
          <a:p>
            <a:endParaRPr lang="en-US" dirty="0"/>
          </a:p>
        </p:txBody>
      </p:sp>
      <p:pic>
        <p:nvPicPr>
          <p:cNvPr id="13" name="Picture 12"/>
          <p:cNvPicPr/>
          <p:nvPr/>
        </p:nvPicPr>
        <p:blipFill>
          <a:blip r:embed="rId7"/>
          <a:srcRect/>
          <a:stretch>
            <a:fillRect/>
          </a:stretch>
        </p:blipFill>
        <p:spPr bwMode="auto">
          <a:xfrm>
            <a:off x="990600" y="1104900"/>
            <a:ext cx="8001000" cy="4648200"/>
          </a:xfrm>
          <a:prstGeom prst="rect">
            <a:avLst/>
          </a:prstGeom>
          <a:noFill/>
          <a:ln w="9525">
            <a:noFill/>
            <a:miter lim="800000"/>
            <a:headEnd/>
            <a:tailEnd/>
          </a:ln>
        </p:spPr>
      </p:pic>
    </p:spTree>
    <p:extLst>
      <p:ext uri="{BB962C8B-B14F-4D97-AF65-F5344CB8AC3E}">
        <p14:creationId xmlns:p14="http://schemas.microsoft.com/office/powerpoint/2010/main" xmlns="" val="795671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0669634" y="707009"/>
            <a:ext cx="4796714" cy="1958870"/>
          </a:xfrm>
          <a:prstGeom prst="rect">
            <a:avLst/>
          </a:prstGeom>
        </p:spPr>
        <p:txBody>
          <a:bodyPr lIns="0" tIns="0" rIns="0" bIns="0" rtlCol="0" anchor="t">
            <a:spAutoFit/>
          </a:bodyPr>
          <a:lstStyle/>
          <a:p>
            <a:pPr marL="0" lvl="0" indent="0">
              <a:lnSpc>
                <a:spcPts val="7711"/>
              </a:lnSpc>
              <a:spcBef>
                <a:spcPct val="0"/>
              </a:spcBef>
            </a:pPr>
            <a:r>
              <a:rPr lang="en-US" sz="5400" b="1" dirty="0">
                <a:solidFill>
                  <a:srgbClr val="56AEFF"/>
                </a:solidFill>
              </a:rPr>
              <a:t>Transactional Analysis:</a:t>
            </a:r>
          </a:p>
        </p:txBody>
      </p:sp>
      <p:sp>
        <p:nvSpPr>
          <p:cNvPr id="3" name="Freeform 3"/>
          <p:cNvSpPr/>
          <p:nvPr/>
        </p:nvSpPr>
        <p:spPr>
          <a:xfrm>
            <a:off x="7022811" y="-1671487"/>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8382000" y="3238500"/>
            <a:ext cx="9120246" cy="5747378"/>
            <a:chOff x="0" y="0"/>
            <a:chExt cx="3461888" cy="3588431"/>
          </a:xfrm>
        </p:grpSpPr>
        <p:sp>
          <p:nvSpPr>
            <p:cNvPr id="5" name="Freeform 5"/>
            <p:cNvSpPr/>
            <p:nvPr/>
          </p:nvSpPr>
          <p:spPr>
            <a:xfrm>
              <a:off x="0" y="0"/>
              <a:ext cx="3461888" cy="3588431"/>
            </a:xfrm>
            <a:custGeom>
              <a:avLst/>
              <a:gdLst/>
              <a:ahLst/>
              <a:cxnLst/>
              <a:rect l="l" t="t" r="r" b="b"/>
              <a:pathLst>
                <a:path w="3461888" h="3588431">
                  <a:moveTo>
                    <a:pt x="0" y="0"/>
                  </a:moveTo>
                  <a:lnTo>
                    <a:pt x="3461888" y="0"/>
                  </a:lnTo>
                  <a:lnTo>
                    <a:pt x="3461888" y="3588431"/>
                  </a:lnTo>
                  <a:lnTo>
                    <a:pt x="0" y="3588431"/>
                  </a:lnTo>
                  <a:close/>
                </a:path>
              </a:pathLst>
            </a:custGeom>
            <a:solidFill>
              <a:srgbClr val="FFFFFF"/>
            </a:solidFill>
            <a:ln w="9525" cap="sq">
              <a:solidFill>
                <a:srgbClr val="FFFFFF"/>
              </a:solidFill>
              <a:prstDash val="solid"/>
              <a:miter/>
            </a:ln>
          </p:spPr>
        </p:sp>
        <p:sp>
          <p:nvSpPr>
            <p:cNvPr id="6" name="TextBox 6"/>
            <p:cNvSpPr txBox="1"/>
            <p:nvPr/>
          </p:nvSpPr>
          <p:spPr>
            <a:xfrm>
              <a:off x="0" y="-38100"/>
              <a:ext cx="3461888" cy="3626531"/>
            </a:xfrm>
            <a:prstGeom prst="rect">
              <a:avLst/>
            </a:prstGeom>
          </p:spPr>
          <p:txBody>
            <a:bodyPr lIns="50800" tIns="50800" rIns="50800" bIns="50800" rtlCol="0" anchor="ctr"/>
            <a:lstStyle/>
            <a:p>
              <a:pPr algn="ctr">
                <a:lnSpc>
                  <a:spcPts val="3483"/>
                </a:lnSpc>
              </a:pPr>
              <a:endParaRPr/>
            </a:p>
          </p:txBody>
        </p:sp>
      </p:grpSp>
      <p:sp>
        <p:nvSpPr>
          <p:cNvPr id="8" name="TextBox 8"/>
          <p:cNvSpPr txBox="1"/>
          <p:nvPr/>
        </p:nvSpPr>
        <p:spPr>
          <a:xfrm>
            <a:off x="616492" y="1710343"/>
            <a:ext cx="7029584" cy="7386446"/>
          </a:xfrm>
          <a:prstGeom prst="rect">
            <a:avLst/>
          </a:prstGeom>
        </p:spPr>
        <p:txBody>
          <a:bodyPr wrap="square" lIns="0" tIns="0" rIns="0" bIns="0" rtlCol="0" anchor="t">
            <a:spAutoFit/>
          </a:bodyPr>
          <a:lstStyle/>
          <a:p>
            <a:pPr marL="362678" lvl="1" indent="-181339">
              <a:lnSpc>
                <a:spcPts val="2318"/>
              </a:lnSpc>
              <a:buFont typeface="Arial"/>
              <a:buChar char="•"/>
            </a:pPr>
            <a:r>
              <a:rPr lang="en-US" sz="2400" u="none" strike="noStrike" dirty="0">
                <a:solidFill>
                  <a:schemeClr val="bg1"/>
                </a:solidFill>
              </a:rPr>
              <a:t>Utilized a scatter plot to analyze the relationship between the number of products and the account balance for customers who have exited the bank.</a:t>
            </a:r>
          </a:p>
          <a:p>
            <a:pPr marL="362678" lvl="1" indent="-181339">
              <a:lnSpc>
                <a:spcPts val="2318"/>
              </a:lnSpc>
              <a:buFont typeface="Arial"/>
              <a:buChar char="•"/>
            </a:pPr>
            <a:endParaRPr lang="en-US" sz="2400" u="none" strike="noStrike" dirty="0">
              <a:solidFill>
                <a:schemeClr val="bg1"/>
              </a:solidFill>
            </a:endParaRPr>
          </a:p>
          <a:p>
            <a:pPr marL="362678" lvl="1" indent="-181339">
              <a:lnSpc>
                <a:spcPts val="2318"/>
              </a:lnSpc>
              <a:buFont typeface="Arial"/>
              <a:buChar char="•"/>
            </a:pPr>
            <a:r>
              <a:rPr lang="en-US" sz="2400" u="none" strike="noStrike" dirty="0">
                <a:solidFill>
                  <a:schemeClr val="bg1"/>
                </a:solidFill>
              </a:rPr>
              <a:t>Observed a balance range of 0k to 300k among exited customers, indicating the spectrum of account balances contributing to churn.</a:t>
            </a:r>
          </a:p>
          <a:p>
            <a:pPr marL="362678" lvl="1" indent="-181339">
              <a:lnSpc>
                <a:spcPts val="2318"/>
              </a:lnSpc>
              <a:buFont typeface="Arial"/>
              <a:buChar char="•"/>
            </a:pPr>
            <a:endParaRPr lang="en-US" sz="2400" u="none" strike="noStrike" dirty="0">
              <a:solidFill>
                <a:schemeClr val="bg1"/>
              </a:solidFill>
            </a:endParaRPr>
          </a:p>
          <a:p>
            <a:pPr marL="362678" lvl="1" indent="-181339">
              <a:lnSpc>
                <a:spcPts val="2318"/>
              </a:lnSpc>
              <a:buFont typeface="Arial"/>
              <a:buChar char="•"/>
            </a:pPr>
            <a:r>
              <a:rPr lang="en-US" sz="2400" u="none" strike="noStrike" dirty="0">
                <a:solidFill>
                  <a:schemeClr val="bg1"/>
                </a:solidFill>
              </a:rPr>
              <a:t>Identified a trend where customers with fewer products, particularly those with only one product, exhibit a higher likelihood of churn.</a:t>
            </a:r>
          </a:p>
          <a:p>
            <a:pPr marL="362678" lvl="1" indent="-181339">
              <a:lnSpc>
                <a:spcPts val="2318"/>
              </a:lnSpc>
              <a:buFont typeface="Arial"/>
              <a:buChar char="•"/>
            </a:pPr>
            <a:endParaRPr lang="en-US" sz="2400" u="none" strike="noStrike" dirty="0">
              <a:solidFill>
                <a:schemeClr val="bg1"/>
              </a:solidFill>
            </a:endParaRPr>
          </a:p>
          <a:p>
            <a:pPr marL="362678" lvl="1" indent="-181339">
              <a:lnSpc>
                <a:spcPts val="2318"/>
              </a:lnSpc>
              <a:buFont typeface="Arial"/>
              <a:buChar char="•"/>
            </a:pPr>
            <a:r>
              <a:rPr lang="en-US" sz="2400" u="none" strike="noStrike" dirty="0">
                <a:solidFill>
                  <a:schemeClr val="bg1"/>
                </a:solidFill>
              </a:rPr>
              <a:t>Noted a contrasting pattern for customers with a higher number of products, particularly those with four products, suggesting lower churn rates.</a:t>
            </a:r>
          </a:p>
          <a:p>
            <a:pPr marL="362678" lvl="1" indent="-181339">
              <a:lnSpc>
                <a:spcPts val="2318"/>
              </a:lnSpc>
              <a:buFont typeface="Arial"/>
              <a:buChar char="•"/>
            </a:pPr>
            <a:endParaRPr lang="en-US" sz="2400" u="none" strike="noStrike" dirty="0">
              <a:solidFill>
                <a:schemeClr val="bg1"/>
              </a:solidFill>
            </a:endParaRPr>
          </a:p>
          <a:p>
            <a:pPr marL="362678" lvl="1" indent="-181339">
              <a:lnSpc>
                <a:spcPts val="2318"/>
              </a:lnSpc>
              <a:buFont typeface="Arial"/>
              <a:buChar char="•"/>
            </a:pPr>
            <a:r>
              <a:rPr lang="en-US" sz="2400" u="none" strike="noStrike" dirty="0">
                <a:solidFill>
                  <a:schemeClr val="bg1"/>
                </a:solidFill>
              </a:rPr>
              <a:t>Highlighted a balanced range between approximately 70k to 200k, where customers, regardless of their product portfolio, tend to exit the bank less frequently.</a:t>
            </a:r>
          </a:p>
          <a:p>
            <a:pPr marL="362678" lvl="1" indent="-181339">
              <a:lnSpc>
                <a:spcPts val="2318"/>
              </a:lnSpc>
              <a:buFont typeface="Arial"/>
              <a:buChar char="•"/>
            </a:pPr>
            <a:endParaRPr lang="en-US" sz="2400" u="none" strike="noStrike" dirty="0">
              <a:solidFill>
                <a:schemeClr val="bg1"/>
              </a:solidFill>
            </a:endParaRPr>
          </a:p>
          <a:p>
            <a:pPr marL="362678" lvl="1" indent="-181339">
              <a:lnSpc>
                <a:spcPts val="2318"/>
              </a:lnSpc>
              <a:buFont typeface="Arial"/>
              <a:buChar char="•"/>
            </a:pPr>
            <a:r>
              <a:rPr lang="en-US" sz="2400" u="none" strike="noStrike" dirty="0">
                <a:solidFill>
                  <a:schemeClr val="bg1"/>
                </a:solidFill>
              </a:rPr>
              <a:t>These findings offer valuable insights into the factors influencing customer attrition, enabling the development of targeted strategies to mitigate churn and enhance customer retention.</a:t>
            </a:r>
            <a:endParaRPr lang="en-US" sz="2000" u="none" strike="noStrike" dirty="0">
              <a:solidFill>
                <a:schemeClr val="bg1"/>
              </a:solidFill>
              <a:latin typeface="DM Sans"/>
            </a:endParaRPr>
          </a:p>
        </p:txBody>
      </p:sp>
      <p:sp>
        <p:nvSpPr>
          <p:cNvPr id="9" name="Freeform 9"/>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xmlns="" r:embed="rId3"/>
                </a:ext>
              </a:extLst>
            </a:blip>
            <a:stretch>
              <a:fillRect/>
            </a:stretch>
          </a:blipFill>
        </p:spPr>
      </p:sp>
      <p:pic>
        <p:nvPicPr>
          <p:cNvPr id="10" name="Picture 9"/>
          <p:cNvPicPr/>
          <p:nvPr/>
        </p:nvPicPr>
        <p:blipFill>
          <a:blip r:embed="rId4"/>
          <a:srcRect/>
          <a:stretch>
            <a:fillRect/>
          </a:stretch>
        </p:blipFill>
        <p:spPr bwMode="auto">
          <a:xfrm>
            <a:off x="8839200" y="3924300"/>
            <a:ext cx="8079105" cy="3810000"/>
          </a:xfrm>
          <a:prstGeom prst="rect">
            <a:avLst/>
          </a:prstGeom>
          <a:noFill/>
          <a:ln w="9525">
            <a:noFill/>
            <a:miter lim="800000"/>
            <a:headEnd/>
            <a:tailEnd/>
          </a:ln>
        </p:spPr>
      </p:pic>
    </p:spTree>
    <p:extLst>
      <p:ext uri="{BB962C8B-B14F-4D97-AF65-F5344CB8AC3E}">
        <p14:creationId xmlns:p14="http://schemas.microsoft.com/office/powerpoint/2010/main" xmlns="" val="3963048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TextBox 2"/>
          <p:cNvSpPr txBox="1"/>
          <p:nvPr/>
        </p:nvSpPr>
        <p:spPr>
          <a:xfrm>
            <a:off x="1116842" y="1639249"/>
            <a:ext cx="6477000" cy="848950"/>
          </a:xfrm>
          <a:prstGeom prst="rect">
            <a:avLst/>
          </a:prstGeom>
        </p:spPr>
        <p:txBody>
          <a:bodyPr wrap="square" lIns="0" tIns="0" rIns="0" bIns="0" rtlCol="0" anchor="t">
            <a:spAutoFit/>
          </a:bodyPr>
          <a:lstStyle/>
          <a:p>
            <a:pPr marL="0" lvl="0" indent="0">
              <a:lnSpc>
                <a:spcPts val="7711"/>
              </a:lnSpc>
              <a:spcBef>
                <a:spcPct val="0"/>
              </a:spcBef>
            </a:pPr>
            <a:r>
              <a:rPr lang="en-US" sz="3200" b="1" dirty="0">
                <a:solidFill>
                  <a:srgbClr val="56AEFF"/>
                </a:solidFill>
              </a:rPr>
              <a:t>Identifying Potential Balance Outliers:</a:t>
            </a:r>
          </a:p>
        </p:txBody>
      </p:sp>
      <p:sp>
        <p:nvSpPr>
          <p:cNvPr id="3" name="Freeform 3"/>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8739304" y="416690"/>
            <a:ext cx="9120246" cy="9453620"/>
            <a:chOff x="0" y="0"/>
            <a:chExt cx="3461888" cy="3588431"/>
          </a:xfrm>
        </p:grpSpPr>
        <p:sp>
          <p:nvSpPr>
            <p:cNvPr id="5" name="Freeform 5"/>
            <p:cNvSpPr/>
            <p:nvPr/>
          </p:nvSpPr>
          <p:spPr>
            <a:xfrm>
              <a:off x="0" y="0"/>
              <a:ext cx="3461888" cy="3588431"/>
            </a:xfrm>
            <a:custGeom>
              <a:avLst/>
              <a:gdLst/>
              <a:ahLst/>
              <a:cxnLst/>
              <a:rect l="l" t="t" r="r" b="b"/>
              <a:pathLst>
                <a:path w="3461888" h="3588431">
                  <a:moveTo>
                    <a:pt x="0" y="0"/>
                  </a:moveTo>
                  <a:lnTo>
                    <a:pt x="3461888" y="0"/>
                  </a:lnTo>
                  <a:lnTo>
                    <a:pt x="3461888" y="3588431"/>
                  </a:lnTo>
                  <a:lnTo>
                    <a:pt x="0" y="3588431"/>
                  </a:lnTo>
                  <a:close/>
                </a:path>
              </a:pathLst>
            </a:custGeom>
            <a:solidFill>
              <a:srgbClr val="FFFFFF"/>
            </a:solidFill>
            <a:ln w="9525" cap="sq">
              <a:solidFill>
                <a:srgbClr val="FFFFFF"/>
              </a:solidFill>
              <a:prstDash val="solid"/>
              <a:miter/>
            </a:ln>
          </p:spPr>
        </p:sp>
        <p:sp>
          <p:nvSpPr>
            <p:cNvPr id="6" name="TextBox 6"/>
            <p:cNvSpPr txBox="1"/>
            <p:nvPr/>
          </p:nvSpPr>
          <p:spPr>
            <a:xfrm>
              <a:off x="0" y="-38100"/>
              <a:ext cx="3461888" cy="3626531"/>
            </a:xfrm>
            <a:prstGeom prst="rect">
              <a:avLst/>
            </a:prstGeom>
          </p:spPr>
          <p:txBody>
            <a:bodyPr lIns="50800" tIns="50800" rIns="50800" bIns="50800" rtlCol="0" anchor="ctr"/>
            <a:lstStyle/>
            <a:p>
              <a:pPr algn="ctr">
                <a:lnSpc>
                  <a:spcPts val="3483"/>
                </a:lnSpc>
              </a:pPr>
              <a:endParaRPr/>
            </a:p>
          </p:txBody>
        </p:sp>
      </p:grpSp>
      <p:sp>
        <p:nvSpPr>
          <p:cNvPr id="8" name="TextBox 8"/>
          <p:cNvSpPr txBox="1"/>
          <p:nvPr/>
        </p:nvSpPr>
        <p:spPr>
          <a:xfrm>
            <a:off x="819015" y="3592035"/>
            <a:ext cx="7210126" cy="4436920"/>
          </a:xfrm>
          <a:prstGeom prst="rect">
            <a:avLst/>
          </a:prstGeom>
        </p:spPr>
        <p:txBody>
          <a:bodyPr wrap="square" lIns="0" tIns="0" rIns="0" bIns="0" rtlCol="0" anchor="t">
            <a:spAutoFit/>
          </a:bodyPr>
          <a:lstStyle/>
          <a:p>
            <a:pPr marL="362678" lvl="1" indent="-181339">
              <a:lnSpc>
                <a:spcPts val="2318"/>
              </a:lnSpc>
              <a:buFont typeface="Arial"/>
              <a:buChar char="•"/>
            </a:pPr>
            <a:r>
              <a:rPr lang="en-US" sz="2400" u="none" strike="noStrike" dirty="0">
                <a:solidFill>
                  <a:schemeClr val="bg1"/>
                </a:solidFill>
              </a:rPr>
              <a:t>Utilized a scatter plot to identify potential outliers among customers who have remained with the bank.</a:t>
            </a:r>
          </a:p>
          <a:p>
            <a:pPr marL="362678" lvl="1" indent="-181339">
              <a:lnSpc>
                <a:spcPts val="2318"/>
              </a:lnSpc>
              <a:buFont typeface="Arial"/>
              <a:buChar char="•"/>
            </a:pPr>
            <a:endParaRPr lang="en-US" sz="2400" u="none" strike="noStrike" dirty="0">
              <a:solidFill>
                <a:schemeClr val="bg1"/>
              </a:solidFill>
            </a:endParaRPr>
          </a:p>
          <a:p>
            <a:pPr marL="362678" lvl="1" indent="-181339">
              <a:lnSpc>
                <a:spcPts val="2318"/>
              </a:lnSpc>
              <a:buFont typeface="Arial"/>
              <a:buChar char="•"/>
            </a:pPr>
            <a:r>
              <a:rPr lang="en-US" sz="2400" u="none" strike="noStrike" dirty="0">
                <a:solidFill>
                  <a:schemeClr val="bg1"/>
                </a:solidFill>
              </a:rPr>
              <a:t>Identified outliers based on balance observations, particularly focusing on customer IDs with balances of 0k and less than 50k.</a:t>
            </a:r>
          </a:p>
          <a:p>
            <a:pPr marL="362678" lvl="1" indent="-181339">
              <a:lnSpc>
                <a:spcPts val="2318"/>
              </a:lnSpc>
              <a:buFont typeface="Arial"/>
              <a:buChar char="•"/>
            </a:pPr>
            <a:endParaRPr lang="en-US" sz="2400" u="none" strike="noStrike" dirty="0">
              <a:solidFill>
                <a:schemeClr val="bg1"/>
              </a:solidFill>
            </a:endParaRPr>
          </a:p>
          <a:p>
            <a:pPr marL="362678" lvl="1" indent="-181339">
              <a:lnSpc>
                <a:spcPts val="2318"/>
              </a:lnSpc>
              <a:buFont typeface="Arial"/>
              <a:buChar char="•"/>
            </a:pPr>
            <a:r>
              <a:rPr lang="en-US" sz="2400" u="none" strike="noStrike" dirty="0">
                <a:solidFill>
                  <a:schemeClr val="bg1"/>
                </a:solidFill>
              </a:rPr>
              <a:t>Outliers signify customers with exceptionally low balances compared to the overall distribution, warranting further investigation into their behavior and potential impact on the bank's operations.</a:t>
            </a:r>
          </a:p>
          <a:p>
            <a:pPr marL="362678" lvl="1" indent="-181339">
              <a:lnSpc>
                <a:spcPts val="2318"/>
              </a:lnSpc>
              <a:buFont typeface="Arial"/>
              <a:buChar char="•"/>
            </a:pPr>
            <a:endParaRPr lang="en-US" sz="2400" u="none" strike="noStrike" dirty="0">
              <a:solidFill>
                <a:schemeClr val="bg1"/>
              </a:solidFill>
            </a:endParaRPr>
          </a:p>
          <a:p>
            <a:pPr marL="362678" lvl="1" indent="-181339">
              <a:lnSpc>
                <a:spcPts val="2318"/>
              </a:lnSpc>
              <a:buFont typeface="Arial"/>
              <a:buChar char="•"/>
            </a:pPr>
            <a:r>
              <a:rPr lang="en-US" sz="2400" u="none" strike="noStrike" dirty="0">
                <a:solidFill>
                  <a:schemeClr val="bg1"/>
                </a:solidFill>
              </a:rPr>
              <a:t>These outliers may indicate anomalies in account activity or financial circumstances, requiring tailored strategies for retention and risk management.</a:t>
            </a:r>
            <a:endParaRPr lang="en-US" sz="2000" u="none" strike="noStrike" dirty="0">
              <a:solidFill>
                <a:schemeClr val="bg1"/>
              </a:solidFill>
              <a:latin typeface="DM Sans"/>
            </a:endParaRPr>
          </a:p>
        </p:txBody>
      </p:sp>
      <p:sp>
        <p:nvSpPr>
          <p:cNvPr id="9" name="Freeform 9"/>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xmlns="" r:embed="rId3"/>
                </a:ext>
              </a:extLst>
            </a:blip>
            <a:stretch>
              <a:fillRect/>
            </a:stretch>
          </a:blipFill>
        </p:spPr>
      </p:sp>
      <p:pic>
        <p:nvPicPr>
          <p:cNvPr id="10" name="Picture 9"/>
          <p:cNvPicPr/>
          <p:nvPr/>
        </p:nvPicPr>
        <p:blipFill>
          <a:blip r:embed="rId4"/>
          <a:srcRect/>
          <a:stretch>
            <a:fillRect/>
          </a:stretch>
        </p:blipFill>
        <p:spPr bwMode="auto">
          <a:xfrm>
            <a:off x="9829800" y="1714500"/>
            <a:ext cx="7010400" cy="6400800"/>
          </a:xfrm>
          <a:prstGeom prst="rect">
            <a:avLst/>
          </a:prstGeom>
          <a:noFill/>
          <a:ln w="9525">
            <a:noFill/>
            <a:miter lim="800000"/>
            <a:headEnd/>
            <a:tailEnd/>
          </a:ln>
        </p:spPr>
      </p:pic>
    </p:spTree>
    <p:extLst>
      <p:ext uri="{BB962C8B-B14F-4D97-AF65-F5344CB8AC3E}">
        <p14:creationId xmlns:p14="http://schemas.microsoft.com/office/powerpoint/2010/main" xmlns="" val="654103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143000" y="962702"/>
            <a:ext cx="4796714" cy="1912703"/>
          </a:xfrm>
          <a:prstGeom prst="rect">
            <a:avLst/>
          </a:prstGeom>
        </p:spPr>
        <p:txBody>
          <a:bodyPr lIns="0" tIns="0" rIns="0" bIns="0" rtlCol="0" anchor="t">
            <a:spAutoFit/>
          </a:bodyPr>
          <a:lstStyle/>
          <a:p>
            <a:pPr marL="0" lvl="0" indent="0">
              <a:lnSpc>
                <a:spcPts val="7711"/>
              </a:lnSpc>
              <a:spcBef>
                <a:spcPct val="0"/>
              </a:spcBef>
            </a:pPr>
            <a:r>
              <a:rPr lang="en-US" sz="4400" dirty="0">
                <a:solidFill>
                  <a:srgbClr val="56AEFF"/>
                </a:solidFill>
              </a:rPr>
              <a:t>Customer Segmentation:</a:t>
            </a:r>
          </a:p>
        </p:txBody>
      </p:sp>
      <p:sp>
        <p:nvSpPr>
          <p:cNvPr id="3" name="Freeform 3"/>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8739304" y="416690"/>
            <a:ext cx="9120246" cy="9453620"/>
            <a:chOff x="0" y="0"/>
            <a:chExt cx="3461888" cy="3588431"/>
          </a:xfrm>
        </p:grpSpPr>
        <p:sp>
          <p:nvSpPr>
            <p:cNvPr id="5" name="Freeform 5"/>
            <p:cNvSpPr/>
            <p:nvPr/>
          </p:nvSpPr>
          <p:spPr>
            <a:xfrm>
              <a:off x="0" y="0"/>
              <a:ext cx="3461888" cy="3588431"/>
            </a:xfrm>
            <a:custGeom>
              <a:avLst/>
              <a:gdLst/>
              <a:ahLst/>
              <a:cxnLst/>
              <a:rect l="l" t="t" r="r" b="b"/>
              <a:pathLst>
                <a:path w="3461888" h="3588431">
                  <a:moveTo>
                    <a:pt x="0" y="0"/>
                  </a:moveTo>
                  <a:lnTo>
                    <a:pt x="3461888" y="0"/>
                  </a:lnTo>
                  <a:lnTo>
                    <a:pt x="3461888" y="3588431"/>
                  </a:lnTo>
                  <a:lnTo>
                    <a:pt x="0" y="3588431"/>
                  </a:lnTo>
                  <a:close/>
                </a:path>
              </a:pathLst>
            </a:custGeom>
            <a:solidFill>
              <a:srgbClr val="FFFFFF"/>
            </a:solidFill>
            <a:ln w="9525" cap="sq">
              <a:solidFill>
                <a:srgbClr val="FFFFFF"/>
              </a:solidFill>
              <a:prstDash val="solid"/>
              <a:miter/>
            </a:ln>
          </p:spPr>
        </p:sp>
        <p:sp>
          <p:nvSpPr>
            <p:cNvPr id="6" name="TextBox 6"/>
            <p:cNvSpPr txBox="1"/>
            <p:nvPr/>
          </p:nvSpPr>
          <p:spPr>
            <a:xfrm>
              <a:off x="0" y="-38100"/>
              <a:ext cx="3461888" cy="3626531"/>
            </a:xfrm>
            <a:prstGeom prst="rect">
              <a:avLst/>
            </a:prstGeom>
          </p:spPr>
          <p:txBody>
            <a:bodyPr lIns="50800" tIns="50800" rIns="50800" bIns="50800" rtlCol="0" anchor="ctr"/>
            <a:lstStyle/>
            <a:p>
              <a:pPr algn="ctr">
                <a:lnSpc>
                  <a:spcPts val="3483"/>
                </a:lnSpc>
              </a:pPr>
              <a:endParaRPr/>
            </a:p>
          </p:txBody>
        </p:sp>
      </p:grpSp>
      <p:sp>
        <p:nvSpPr>
          <p:cNvPr id="8" name="TextBox 8"/>
          <p:cNvSpPr txBox="1"/>
          <p:nvPr/>
        </p:nvSpPr>
        <p:spPr>
          <a:xfrm>
            <a:off x="819016" y="3535819"/>
            <a:ext cx="7029584" cy="4436920"/>
          </a:xfrm>
          <a:prstGeom prst="rect">
            <a:avLst/>
          </a:prstGeom>
        </p:spPr>
        <p:txBody>
          <a:bodyPr wrap="square" lIns="0" tIns="0" rIns="0" bIns="0" rtlCol="0" anchor="t">
            <a:spAutoFit/>
          </a:bodyPr>
          <a:lstStyle/>
          <a:p>
            <a:pPr marL="362678" lvl="1" indent="-181339">
              <a:lnSpc>
                <a:spcPts val="2318"/>
              </a:lnSpc>
              <a:buFont typeface="Arial"/>
              <a:buChar char="•"/>
            </a:pPr>
            <a:r>
              <a:rPr lang="en-US" sz="2400" u="none" strike="noStrike" dirty="0">
                <a:solidFill>
                  <a:schemeClr val="bg1"/>
                </a:solidFill>
              </a:rPr>
              <a:t>Analyzed the number of products used by customers who have exited using a bar chart.</a:t>
            </a:r>
          </a:p>
          <a:p>
            <a:pPr marL="362678" lvl="1" indent="-181339">
              <a:lnSpc>
                <a:spcPts val="2318"/>
              </a:lnSpc>
              <a:buFont typeface="Arial"/>
              <a:buChar char="•"/>
            </a:pPr>
            <a:endParaRPr lang="en-US" sz="2400" u="none" strike="noStrike" dirty="0">
              <a:solidFill>
                <a:schemeClr val="bg1"/>
              </a:solidFill>
            </a:endParaRPr>
          </a:p>
          <a:p>
            <a:pPr marL="362678" lvl="1" indent="-181339">
              <a:lnSpc>
                <a:spcPts val="2318"/>
              </a:lnSpc>
              <a:buFont typeface="Arial"/>
              <a:buChar char="•"/>
            </a:pPr>
            <a:r>
              <a:rPr lang="en-US" sz="2400" u="none" strike="noStrike" dirty="0">
                <a:solidFill>
                  <a:schemeClr val="bg1"/>
                </a:solidFill>
              </a:rPr>
              <a:t>Identified the most common number of products among exiting customers, which is 1, followed by 2, 3, and 4 products in descending order.</a:t>
            </a:r>
          </a:p>
          <a:p>
            <a:pPr marL="362678" lvl="1" indent="-181339">
              <a:lnSpc>
                <a:spcPts val="2318"/>
              </a:lnSpc>
              <a:buFont typeface="Arial"/>
              <a:buChar char="•"/>
            </a:pPr>
            <a:endParaRPr lang="en-US" sz="2400" u="none" strike="noStrike" dirty="0">
              <a:solidFill>
                <a:schemeClr val="bg1"/>
              </a:solidFill>
            </a:endParaRPr>
          </a:p>
          <a:p>
            <a:pPr marL="362678" lvl="1" indent="-181339">
              <a:lnSpc>
                <a:spcPts val="2318"/>
              </a:lnSpc>
              <a:buFont typeface="Arial"/>
              <a:buChar char="•"/>
            </a:pPr>
            <a:r>
              <a:rPr lang="en-US" sz="2400" u="none" strike="noStrike" dirty="0">
                <a:solidFill>
                  <a:schemeClr val="bg1"/>
                </a:solidFill>
              </a:rPr>
              <a:t>Highlighted that a significant portion of exiting customers had only one product with the bank, suggesting a potential correlation between fewer products and churn.</a:t>
            </a:r>
          </a:p>
          <a:p>
            <a:pPr marL="362678" lvl="1" indent="-181339">
              <a:lnSpc>
                <a:spcPts val="2318"/>
              </a:lnSpc>
              <a:buFont typeface="Arial"/>
              <a:buChar char="•"/>
            </a:pPr>
            <a:endParaRPr lang="en-US" sz="2400" u="none" strike="noStrike" dirty="0">
              <a:solidFill>
                <a:schemeClr val="bg1"/>
              </a:solidFill>
            </a:endParaRPr>
          </a:p>
          <a:p>
            <a:pPr marL="362678" lvl="1" indent="-181339">
              <a:lnSpc>
                <a:spcPts val="2318"/>
              </a:lnSpc>
              <a:buFont typeface="Arial"/>
              <a:buChar char="•"/>
            </a:pPr>
            <a:r>
              <a:rPr lang="en-US" sz="2400" u="none" strike="noStrike" dirty="0">
                <a:solidFill>
                  <a:schemeClr val="bg1"/>
                </a:solidFill>
              </a:rPr>
              <a:t>Provided insights into the distribution of product usage among existing customers, enabling the bank to strategize retention efforts effectively.</a:t>
            </a:r>
            <a:endParaRPr lang="en-US" sz="2000" u="none" strike="noStrike" dirty="0">
              <a:solidFill>
                <a:schemeClr val="bg1"/>
              </a:solidFill>
              <a:latin typeface="DM Sans"/>
            </a:endParaRPr>
          </a:p>
        </p:txBody>
      </p:sp>
      <p:sp>
        <p:nvSpPr>
          <p:cNvPr id="9" name="Freeform 9"/>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xmlns="" r:embed="rId3"/>
                </a:ext>
              </a:extLst>
            </a:blip>
            <a:stretch>
              <a:fillRect/>
            </a:stretch>
          </a:blipFill>
        </p:spPr>
      </p:sp>
      <p:pic>
        <p:nvPicPr>
          <p:cNvPr id="1026" name="Picture 2"/>
          <p:cNvPicPr>
            <a:picLocks noChangeAspect="1" noChangeArrowheads="1"/>
          </p:cNvPicPr>
          <p:nvPr/>
        </p:nvPicPr>
        <p:blipFill>
          <a:blip r:embed="rId4"/>
          <a:srcRect/>
          <a:stretch>
            <a:fillRect/>
          </a:stretch>
        </p:blipFill>
        <p:spPr bwMode="auto">
          <a:xfrm>
            <a:off x="9144000" y="1866900"/>
            <a:ext cx="8275190" cy="6705600"/>
          </a:xfrm>
          <a:prstGeom prst="rect">
            <a:avLst/>
          </a:prstGeom>
          <a:noFill/>
          <a:ln w="9525">
            <a:noFill/>
            <a:miter lim="800000"/>
            <a:headEnd/>
            <a:tailEnd/>
          </a:ln>
          <a:effectLst/>
        </p:spPr>
      </p:pic>
    </p:spTree>
    <p:extLst>
      <p:ext uri="{BB962C8B-B14F-4D97-AF65-F5344CB8AC3E}">
        <p14:creationId xmlns:p14="http://schemas.microsoft.com/office/powerpoint/2010/main" xmlns="" val="10951967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2719</TotalTime>
  <Words>1380</Words>
  <Application>Microsoft Office PowerPoint</Application>
  <PresentationFormat>Custom</PresentationFormat>
  <Paragraphs>146</Paragraphs>
  <Slides>20</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Calibri</vt:lpstr>
      <vt:lpstr>Lato</vt:lpstr>
      <vt:lpstr>Wingdings</vt:lpstr>
      <vt:lpstr>Now Bold</vt:lpstr>
      <vt:lpstr>DM Sans</vt:lpstr>
      <vt:lpstr>DM Sans Bold</vt:lpstr>
      <vt:lpstr>Bebas Neue</vt:lpstr>
      <vt:lpstr>Arimo</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CREDIT SCORE WORTHINESS</vt:lpstr>
      <vt:lpstr>Slide 16</vt:lpstr>
      <vt:lpstr>Slide 17</vt:lpstr>
      <vt:lpstr>Slide 18</vt:lpstr>
      <vt:lpstr>Slide 19</vt:lpstr>
      <vt:lpstr>Slide 20</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Dark Professional Geometric Business Project Presentation</dc:title>
  <dc:creator>Jyoti Paliwal</dc:creator>
  <cp:lastModifiedBy>KARAN</cp:lastModifiedBy>
  <cp:revision>32</cp:revision>
  <dcterms:created xsi:type="dcterms:W3CDTF">2006-08-16T00:00:00Z</dcterms:created>
  <dcterms:modified xsi:type="dcterms:W3CDTF">2024-04-26T10:29:58Z</dcterms:modified>
  <dc:identifier>DAF75RwDfL8</dc:identifier>
</cp:coreProperties>
</file>